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257" r:id="rId3"/>
    <p:sldId id="258" r:id="rId4"/>
    <p:sldId id="271" r:id="rId5"/>
    <p:sldId id="259" r:id="rId6"/>
    <p:sldId id="270" r:id="rId7"/>
    <p:sldId id="261" r:id="rId8"/>
    <p:sldId id="262" r:id="rId9"/>
    <p:sldId id="263" r:id="rId10"/>
    <p:sldId id="264" r:id="rId11"/>
    <p:sldId id="269"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BC8"/>
    <a:srgbClr val="DED200"/>
    <a:srgbClr val="4F2882"/>
    <a:srgbClr val="D93133"/>
    <a:srgbClr val="CA7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70"/>
    <p:restoredTop sz="66495"/>
  </p:normalViewPr>
  <p:slideViewPr>
    <p:cSldViewPr snapToGrid="0">
      <p:cViewPr varScale="1">
        <p:scale>
          <a:sx n="54" d="100"/>
          <a:sy n="54" d="100"/>
        </p:scale>
        <p:origin x="11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74BA5A-C977-4693-878F-80D096EB8E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6085813-7DD1-4956-B725-18231336EE37}">
      <dgm:prSet/>
      <dgm:spPr/>
      <dgm:t>
        <a:bodyPr/>
        <a:lstStyle/>
        <a:p>
          <a:r>
            <a:rPr lang="es-MX" dirty="0"/>
            <a:t>Reanudación de las operaciones hospitalarias</a:t>
          </a:r>
          <a:endParaRPr lang="en-US" dirty="0"/>
        </a:p>
      </dgm:t>
    </dgm:pt>
    <dgm:pt modelId="{59A80B6B-1E38-4984-BDB1-A5847DB33DDD}" type="parTrans" cxnId="{9B2F53FD-93A0-4D4A-A727-64C9322CA0FE}">
      <dgm:prSet/>
      <dgm:spPr/>
      <dgm:t>
        <a:bodyPr/>
        <a:lstStyle/>
        <a:p>
          <a:endParaRPr lang="en-US"/>
        </a:p>
      </dgm:t>
    </dgm:pt>
    <dgm:pt modelId="{8540BABA-FC29-4325-AA92-EB4E20E52C85}" type="sibTrans" cxnId="{9B2F53FD-93A0-4D4A-A727-64C9322CA0FE}">
      <dgm:prSet/>
      <dgm:spPr/>
      <dgm:t>
        <a:bodyPr/>
        <a:lstStyle/>
        <a:p>
          <a:endParaRPr lang="en-US"/>
        </a:p>
      </dgm:t>
    </dgm:pt>
    <dgm:pt modelId="{3CDFEDBD-E352-424C-8CB9-6329153D7782}">
      <dgm:prSet/>
      <dgm:spPr/>
      <dgm:t>
        <a:bodyPr/>
        <a:lstStyle/>
        <a:p>
          <a:r>
            <a:rPr lang="en-US" dirty="0" err="1"/>
            <a:t>Eventualmente</a:t>
          </a:r>
          <a:r>
            <a:rPr lang="en-US" dirty="0"/>
            <a:t> </a:t>
          </a:r>
          <a:r>
            <a:rPr lang="en-US" dirty="0" err="1"/>
            <a:t>buscando</a:t>
          </a:r>
          <a:r>
            <a:rPr lang="en-US" dirty="0"/>
            <a:t> un </a:t>
          </a:r>
          <a:r>
            <a:rPr lang="en-US" dirty="0" err="1"/>
            <a:t>operador</a:t>
          </a:r>
          <a:r>
            <a:rPr lang="en-US" dirty="0"/>
            <a:t> alternativo</a:t>
          </a:r>
        </a:p>
      </dgm:t>
    </dgm:pt>
    <dgm:pt modelId="{A267FCA7-F435-4080-A1E3-F30460845396}" type="parTrans" cxnId="{A2AA4BDE-3ECB-402B-81B3-F4CE26EF5247}">
      <dgm:prSet/>
      <dgm:spPr/>
      <dgm:t>
        <a:bodyPr/>
        <a:lstStyle/>
        <a:p>
          <a:endParaRPr lang="en-US"/>
        </a:p>
      </dgm:t>
    </dgm:pt>
    <dgm:pt modelId="{EA57C25D-8EF4-443C-8510-35F0D65B4553}" type="sibTrans" cxnId="{A2AA4BDE-3ECB-402B-81B3-F4CE26EF5247}">
      <dgm:prSet/>
      <dgm:spPr/>
      <dgm:t>
        <a:bodyPr/>
        <a:lstStyle/>
        <a:p>
          <a:endParaRPr lang="en-US"/>
        </a:p>
      </dgm:t>
    </dgm:pt>
    <dgm:pt modelId="{6CE17AAA-827F-DF44-AA6C-D91DBDEF5246}" type="pres">
      <dgm:prSet presAssocID="{F274BA5A-C977-4693-878F-80D096EB8EFB}" presName="hierChild1" presStyleCnt="0">
        <dgm:presLayoutVars>
          <dgm:chPref val="1"/>
          <dgm:dir/>
          <dgm:animOne val="branch"/>
          <dgm:animLvl val="lvl"/>
          <dgm:resizeHandles/>
        </dgm:presLayoutVars>
      </dgm:prSet>
      <dgm:spPr/>
    </dgm:pt>
    <dgm:pt modelId="{9508FFEC-B78B-C341-8DDA-FC1D000D3BAB}" type="pres">
      <dgm:prSet presAssocID="{66085813-7DD1-4956-B725-18231336EE37}" presName="hierRoot1" presStyleCnt="0"/>
      <dgm:spPr/>
    </dgm:pt>
    <dgm:pt modelId="{C85E0743-5E4A-9E4A-9DE1-9118C112F077}" type="pres">
      <dgm:prSet presAssocID="{66085813-7DD1-4956-B725-18231336EE37}" presName="composite" presStyleCnt="0"/>
      <dgm:spPr/>
    </dgm:pt>
    <dgm:pt modelId="{F437D6E9-12EE-B54C-A79C-07A917BF0332}" type="pres">
      <dgm:prSet presAssocID="{66085813-7DD1-4956-B725-18231336EE37}" presName="background" presStyleLbl="node0" presStyleIdx="0" presStyleCnt="2"/>
      <dgm:spPr>
        <a:solidFill>
          <a:srgbClr val="5ECBC8"/>
        </a:solidFill>
      </dgm:spPr>
    </dgm:pt>
    <dgm:pt modelId="{AA8B9915-D679-0345-97E5-C3C427B4D217}" type="pres">
      <dgm:prSet presAssocID="{66085813-7DD1-4956-B725-18231336EE37}" presName="text" presStyleLbl="fgAcc0" presStyleIdx="0" presStyleCnt="2">
        <dgm:presLayoutVars>
          <dgm:chPref val="3"/>
        </dgm:presLayoutVars>
      </dgm:prSet>
      <dgm:spPr/>
    </dgm:pt>
    <dgm:pt modelId="{099ED520-E4F9-7A40-B219-E9B5AB9F569D}" type="pres">
      <dgm:prSet presAssocID="{66085813-7DD1-4956-B725-18231336EE37}" presName="hierChild2" presStyleCnt="0"/>
      <dgm:spPr/>
    </dgm:pt>
    <dgm:pt modelId="{8BC491DF-FD53-6041-8784-0788E68CC85C}" type="pres">
      <dgm:prSet presAssocID="{3CDFEDBD-E352-424C-8CB9-6329153D7782}" presName="hierRoot1" presStyleCnt="0"/>
      <dgm:spPr/>
    </dgm:pt>
    <dgm:pt modelId="{A3C0FAA1-A920-F048-9D07-82EC7EAC259F}" type="pres">
      <dgm:prSet presAssocID="{3CDFEDBD-E352-424C-8CB9-6329153D7782}" presName="composite" presStyleCnt="0"/>
      <dgm:spPr/>
    </dgm:pt>
    <dgm:pt modelId="{05737612-F8FB-9A4C-A97B-922324CA453B}" type="pres">
      <dgm:prSet presAssocID="{3CDFEDBD-E352-424C-8CB9-6329153D7782}" presName="background" presStyleLbl="node0" presStyleIdx="1" presStyleCnt="2"/>
      <dgm:spPr>
        <a:solidFill>
          <a:srgbClr val="5ECBC8"/>
        </a:solidFill>
      </dgm:spPr>
    </dgm:pt>
    <dgm:pt modelId="{8993D910-315A-AC45-97A4-D570B8570ACD}" type="pres">
      <dgm:prSet presAssocID="{3CDFEDBD-E352-424C-8CB9-6329153D7782}" presName="text" presStyleLbl="fgAcc0" presStyleIdx="1" presStyleCnt="2">
        <dgm:presLayoutVars>
          <dgm:chPref val="3"/>
        </dgm:presLayoutVars>
      </dgm:prSet>
      <dgm:spPr/>
    </dgm:pt>
    <dgm:pt modelId="{DD326305-938B-3E4A-89E3-339774D99205}" type="pres">
      <dgm:prSet presAssocID="{3CDFEDBD-E352-424C-8CB9-6329153D7782}" presName="hierChild2" presStyleCnt="0"/>
      <dgm:spPr/>
    </dgm:pt>
  </dgm:ptLst>
  <dgm:cxnLst>
    <dgm:cxn modelId="{A2AA4BDE-3ECB-402B-81B3-F4CE26EF5247}" srcId="{F274BA5A-C977-4693-878F-80D096EB8EFB}" destId="{3CDFEDBD-E352-424C-8CB9-6329153D7782}" srcOrd="1" destOrd="0" parTransId="{A267FCA7-F435-4080-A1E3-F30460845396}" sibTransId="{EA57C25D-8EF4-443C-8510-35F0D65B4553}"/>
    <dgm:cxn modelId="{A65D62E4-F4F4-2F45-8A0C-6CD31BF65683}" type="presOf" srcId="{66085813-7DD1-4956-B725-18231336EE37}" destId="{AA8B9915-D679-0345-97E5-C3C427B4D217}" srcOrd="0" destOrd="0" presId="urn:microsoft.com/office/officeart/2005/8/layout/hierarchy1"/>
    <dgm:cxn modelId="{16AAD2EB-4A35-0548-B55D-54366639EAE2}" type="presOf" srcId="{F274BA5A-C977-4693-878F-80D096EB8EFB}" destId="{6CE17AAA-827F-DF44-AA6C-D91DBDEF5246}" srcOrd="0" destOrd="0" presId="urn:microsoft.com/office/officeart/2005/8/layout/hierarchy1"/>
    <dgm:cxn modelId="{A38FB2F6-0D59-8A42-BDF1-14CD94088E95}" type="presOf" srcId="{3CDFEDBD-E352-424C-8CB9-6329153D7782}" destId="{8993D910-315A-AC45-97A4-D570B8570ACD}" srcOrd="0" destOrd="0" presId="urn:microsoft.com/office/officeart/2005/8/layout/hierarchy1"/>
    <dgm:cxn modelId="{9B2F53FD-93A0-4D4A-A727-64C9322CA0FE}" srcId="{F274BA5A-C977-4693-878F-80D096EB8EFB}" destId="{66085813-7DD1-4956-B725-18231336EE37}" srcOrd="0" destOrd="0" parTransId="{59A80B6B-1E38-4984-BDB1-A5847DB33DDD}" sibTransId="{8540BABA-FC29-4325-AA92-EB4E20E52C85}"/>
    <dgm:cxn modelId="{4291897A-D855-FD42-8E5D-A8D309B44979}" type="presParOf" srcId="{6CE17AAA-827F-DF44-AA6C-D91DBDEF5246}" destId="{9508FFEC-B78B-C341-8DDA-FC1D000D3BAB}" srcOrd="0" destOrd="0" presId="urn:microsoft.com/office/officeart/2005/8/layout/hierarchy1"/>
    <dgm:cxn modelId="{9C952C61-0B7F-1C4E-BF10-A6F4889B7E35}" type="presParOf" srcId="{9508FFEC-B78B-C341-8DDA-FC1D000D3BAB}" destId="{C85E0743-5E4A-9E4A-9DE1-9118C112F077}" srcOrd="0" destOrd="0" presId="urn:microsoft.com/office/officeart/2005/8/layout/hierarchy1"/>
    <dgm:cxn modelId="{B2FAEE5E-CBEC-4C48-BE49-37D742191CCB}" type="presParOf" srcId="{C85E0743-5E4A-9E4A-9DE1-9118C112F077}" destId="{F437D6E9-12EE-B54C-A79C-07A917BF0332}" srcOrd="0" destOrd="0" presId="urn:microsoft.com/office/officeart/2005/8/layout/hierarchy1"/>
    <dgm:cxn modelId="{6B96F7DA-2C4D-584C-90D5-B4AB0FB5D3FC}" type="presParOf" srcId="{C85E0743-5E4A-9E4A-9DE1-9118C112F077}" destId="{AA8B9915-D679-0345-97E5-C3C427B4D217}" srcOrd="1" destOrd="0" presId="urn:microsoft.com/office/officeart/2005/8/layout/hierarchy1"/>
    <dgm:cxn modelId="{735E4545-DA20-BB49-9BCC-0083D5A2C6C5}" type="presParOf" srcId="{9508FFEC-B78B-C341-8DDA-FC1D000D3BAB}" destId="{099ED520-E4F9-7A40-B219-E9B5AB9F569D}" srcOrd="1" destOrd="0" presId="urn:microsoft.com/office/officeart/2005/8/layout/hierarchy1"/>
    <dgm:cxn modelId="{D0CBDD1C-865C-4144-829E-983653A27B12}" type="presParOf" srcId="{6CE17AAA-827F-DF44-AA6C-D91DBDEF5246}" destId="{8BC491DF-FD53-6041-8784-0788E68CC85C}" srcOrd="1" destOrd="0" presId="urn:microsoft.com/office/officeart/2005/8/layout/hierarchy1"/>
    <dgm:cxn modelId="{FB477A65-913A-744D-8976-83E8F24D6820}" type="presParOf" srcId="{8BC491DF-FD53-6041-8784-0788E68CC85C}" destId="{A3C0FAA1-A920-F048-9D07-82EC7EAC259F}" srcOrd="0" destOrd="0" presId="urn:microsoft.com/office/officeart/2005/8/layout/hierarchy1"/>
    <dgm:cxn modelId="{EFCC7159-CA8C-DE4B-A624-19DE0D6AB7E8}" type="presParOf" srcId="{A3C0FAA1-A920-F048-9D07-82EC7EAC259F}" destId="{05737612-F8FB-9A4C-A97B-922324CA453B}" srcOrd="0" destOrd="0" presId="urn:microsoft.com/office/officeart/2005/8/layout/hierarchy1"/>
    <dgm:cxn modelId="{D9EDB7B2-9066-B147-8AA9-C5D241E00B3E}" type="presParOf" srcId="{A3C0FAA1-A920-F048-9D07-82EC7EAC259F}" destId="{8993D910-315A-AC45-97A4-D570B8570ACD}" srcOrd="1" destOrd="0" presId="urn:microsoft.com/office/officeart/2005/8/layout/hierarchy1"/>
    <dgm:cxn modelId="{1160D0F3-32B0-3247-916E-18D4B6953792}" type="presParOf" srcId="{8BC491DF-FD53-6041-8784-0788E68CC85C}" destId="{DD326305-938B-3E4A-89E3-339774D9920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8FAD46-0040-429C-98FD-BA14C921BD19}"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20236446-7E73-4F4D-9DB3-796D7A92002E}">
      <dgm:prSet custT="1"/>
      <dgm:spPr/>
      <dgm:t>
        <a:bodyPr/>
        <a:lstStyle/>
        <a:p>
          <a:pPr algn="ctr"/>
          <a:r>
            <a:rPr lang="es-MX" sz="2200" dirty="0"/>
            <a:t>Continuar organizando reuniones comunitarias en todo el Valle de Coachella</a:t>
          </a:r>
          <a:endParaRPr lang="en-US" sz="2200" dirty="0"/>
        </a:p>
      </dgm:t>
    </dgm:pt>
    <dgm:pt modelId="{F042E99F-F915-46E5-944A-D7452BFE1028}" type="parTrans" cxnId="{8D9AA1A7-5F7A-4FE6-9DC4-3873F5777B73}">
      <dgm:prSet/>
      <dgm:spPr/>
      <dgm:t>
        <a:bodyPr/>
        <a:lstStyle/>
        <a:p>
          <a:endParaRPr lang="en-US"/>
        </a:p>
      </dgm:t>
    </dgm:pt>
    <dgm:pt modelId="{CD60A3C3-BEFA-4A13-9208-77961AF42215}" type="sibTrans" cxnId="{8D9AA1A7-5F7A-4FE6-9DC4-3873F5777B73}">
      <dgm:prSet phldrT="1" phldr="0"/>
      <dgm:spPr/>
      <dgm:t>
        <a:bodyPr/>
        <a:lstStyle/>
        <a:p>
          <a:r>
            <a:rPr lang="en-US"/>
            <a:t>1</a:t>
          </a:r>
        </a:p>
      </dgm:t>
    </dgm:pt>
    <dgm:pt modelId="{8071A0E0-344F-4B80-8B96-890388D61DD1}">
      <dgm:prSet custT="1"/>
      <dgm:spPr/>
      <dgm:t>
        <a:bodyPr/>
        <a:lstStyle/>
        <a:p>
          <a:pPr algn="ctr"/>
          <a:r>
            <a:rPr lang="es-ES" sz="2200" dirty="0"/>
            <a:t>Continuar informando e involucrando a la comunidad.</a:t>
          </a:r>
          <a:endParaRPr lang="en-US" sz="2200" dirty="0"/>
        </a:p>
      </dgm:t>
    </dgm:pt>
    <dgm:pt modelId="{9D401E39-3F0B-4688-8936-2E5C63B24729}" type="parTrans" cxnId="{EE437ECE-DAEC-4D5B-B750-21166C8A2215}">
      <dgm:prSet/>
      <dgm:spPr/>
      <dgm:t>
        <a:bodyPr/>
        <a:lstStyle/>
        <a:p>
          <a:endParaRPr lang="en-US"/>
        </a:p>
      </dgm:t>
    </dgm:pt>
    <dgm:pt modelId="{1EF66410-E271-4177-BCBC-B5BA034934D2}" type="sibTrans" cxnId="{EE437ECE-DAEC-4D5B-B750-21166C8A2215}">
      <dgm:prSet phldrT="2" phldr="0"/>
      <dgm:spPr/>
      <dgm:t>
        <a:bodyPr/>
        <a:lstStyle/>
        <a:p>
          <a:r>
            <a:rPr lang="en-US"/>
            <a:t>2</a:t>
          </a:r>
        </a:p>
      </dgm:t>
    </dgm:pt>
    <dgm:pt modelId="{D6BCC405-3B06-4050-B5D5-29340B827E35}">
      <dgm:prSet custT="1"/>
      <dgm:spPr/>
      <dgm:t>
        <a:bodyPr/>
        <a:lstStyle/>
        <a:p>
          <a:pPr algn="ctr"/>
          <a:r>
            <a:rPr lang="es-MX" sz="2200" dirty="0"/>
            <a:t>Tomar una decisión sobre el mejor camino a seguir para el hospital y la comunidad</a:t>
          </a:r>
          <a:r>
            <a:rPr lang="es-MX" sz="2300" dirty="0"/>
            <a:t>.</a:t>
          </a:r>
          <a:endParaRPr lang="en-US" sz="2300" dirty="0"/>
        </a:p>
      </dgm:t>
    </dgm:pt>
    <dgm:pt modelId="{C09942A8-D182-4938-9943-C67452EF9D2F}" type="parTrans" cxnId="{B0FE4AC1-1740-4EBD-9D61-EBAADDE9E614}">
      <dgm:prSet/>
      <dgm:spPr/>
      <dgm:t>
        <a:bodyPr/>
        <a:lstStyle/>
        <a:p>
          <a:endParaRPr lang="en-US"/>
        </a:p>
      </dgm:t>
    </dgm:pt>
    <dgm:pt modelId="{705A0CE6-BFE1-4996-82C8-D4AF7930EA13}" type="sibTrans" cxnId="{B0FE4AC1-1740-4EBD-9D61-EBAADDE9E614}">
      <dgm:prSet phldrT="3" phldr="0"/>
      <dgm:spPr/>
      <dgm:t>
        <a:bodyPr/>
        <a:lstStyle/>
        <a:p>
          <a:r>
            <a:rPr lang="en-US"/>
            <a:t>3</a:t>
          </a:r>
        </a:p>
      </dgm:t>
    </dgm:pt>
    <dgm:pt modelId="{5472E4B0-73D0-422B-8E23-F05F950FEC41}">
      <dgm:prSet custT="1"/>
      <dgm:spPr/>
      <dgm:t>
        <a:bodyPr/>
        <a:lstStyle/>
        <a:p>
          <a:pPr algn="ctr"/>
          <a:r>
            <a:rPr lang="es-MX" sz="2200" dirty="0"/>
            <a:t>Presentar esa decisión a la comunidad para su votación.</a:t>
          </a:r>
          <a:endParaRPr lang="en-US" sz="2200" dirty="0"/>
        </a:p>
      </dgm:t>
    </dgm:pt>
    <dgm:pt modelId="{0BDE0A61-97AB-47BD-8700-FDBBD3DA1B13}" type="parTrans" cxnId="{DA3725D6-9832-4ABA-9929-BFB644962696}">
      <dgm:prSet/>
      <dgm:spPr/>
      <dgm:t>
        <a:bodyPr/>
        <a:lstStyle/>
        <a:p>
          <a:endParaRPr lang="en-US"/>
        </a:p>
      </dgm:t>
    </dgm:pt>
    <dgm:pt modelId="{829CDC1E-7F94-4806-B2A9-E0A1DD06FFD3}" type="sibTrans" cxnId="{DA3725D6-9832-4ABA-9929-BFB644962696}">
      <dgm:prSet phldrT="4" phldr="0"/>
      <dgm:spPr/>
      <dgm:t>
        <a:bodyPr/>
        <a:lstStyle/>
        <a:p>
          <a:r>
            <a:rPr lang="en-US"/>
            <a:t>4</a:t>
          </a:r>
        </a:p>
      </dgm:t>
    </dgm:pt>
    <dgm:pt modelId="{E0A296D4-1FB7-494D-B893-D9B34A72E898}" type="pres">
      <dgm:prSet presAssocID="{FC8FAD46-0040-429C-98FD-BA14C921BD19}" presName="Name0" presStyleCnt="0">
        <dgm:presLayoutVars>
          <dgm:animLvl val="lvl"/>
          <dgm:resizeHandles val="exact"/>
        </dgm:presLayoutVars>
      </dgm:prSet>
      <dgm:spPr/>
    </dgm:pt>
    <dgm:pt modelId="{D3B0E988-C3D5-6D4D-9BD7-18534632B674}" type="pres">
      <dgm:prSet presAssocID="{20236446-7E73-4F4D-9DB3-796D7A92002E}" presName="compositeNode" presStyleCnt="0">
        <dgm:presLayoutVars>
          <dgm:bulletEnabled val="1"/>
        </dgm:presLayoutVars>
      </dgm:prSet>
      <dgm:spPr/>
    </dgm:pt>
    <dgm:pt modelId="{1114C772-FB45-B147-A288-25DCEE1EAEBC}" type="pres">
      <dgm:prSet presAssocID="{20236446-7E73-4F4D-9DB3-796D7A92002E}" presName="bgRect" presStyleLbl="bgAccFollowNode1" presStyleIdx="0" presStyleCnt="4"/>
      <dgm:spPr/>
    </dgm:pt>
    <dgm:pt modelId="{F35C97ED-79FB-A74C-BE44-F9305672C9FD}" type="pres">
      <dgm:prSet presAssocID="{CD60A3C3-BEFA-4A13-9208-77961AF42215}" presName="sibTransNodeCircle" presStyleLbl="alignNode1" presStyleIdx="0" presStyleCnt="8">
        <dgm:presLayoutVars>
          <dgm:chMax val="0"/>
          <dgm:bulletEnabled/>
        </dgm:presLayoutVars>
      </dgm:prSet>
      <dgm:spPr/>
    </dgm:pt>
    <dgm:pt modelId="{68612D67-FD6B-CB43-9AEB-C17A0EF49686}" type="pres">
      <dgm:prSet presAssocID="{20236446-7E73-4F4D-9DB3-796D7A92002E}" presName="bottomLine" presStyleLbl="alignNode1" presStyleIdx="1" presStyleCnt="8">
        <dgm:presLayoutVars/>
      </dgm:prSet>
      <dgm:spPr/>
    </dgm:pt>
    <dgm:pt modelId="{A03AEF70-2197-C54D-9E13-891ED08D6A99}" type="pres">
      <dgm:prSet presAssocID="{20236446-7E73-4F4D-9DB3-796D7A92002E}" presName="nodeText" presStyleLbl="bgAccFollowNode1" presStyleIdx="0" presStyleCnt="4">
        <dgm:presLayoutVars>
          <dgm:bulletEnabled val="1"/>
        </dgm:presLayoutVars>
      </dgm:prSet>
      <dgm:spPr/>
    </dgm:pt>
    <dgm:pt modelId="{A9DD761D-17E9-CF48-B363-E51C0BFB5B7B}" type="pres">
      <dgm:prSet presAssocID="{CD60A3C3-BEFA-4A13-9208-77961AF42215}" presName="sibTrans" presStyleCnt="0"/>
      <dgm:spPr/>
    </dgm:pt>
    <dgm:pt modelId="{FE102D7B-7633-6E4D-9FF8-40E332EF48DD}" type="pres">
      <dgm:prSet presAssocID="{8071A0E0-344F-4B80-8B96-890388D61DD1}" presName="compositeNode" presStyleCnt="0">
        <dgm:presLayoutVars>
          <dgm:bulletEnabled val="1"/>
        </dgm:presLayoutVars>
      </dgm:prSet>
      <dgm:spPr/>
    </dgm:pt>
    <dgm:pt modelId="{150991FD-6209-0E4F-AA0C-64EE7C91D51A}" type="pres">
      <dgm:prSet presAssocID="{8071A0E0-344F-4B80-8B96-890388D61DD1}" presName="bgRect" presStyleLbl="bgAccFollowNode1" presStyleIdx="1" presStyleCnt="4"/>
      <dgm:spPr/>
    </dgm:pt>
    <dgm:pt modelId="{1254FBAA-F7C0-0B41-9070-511C8FACD57F}" type="pres">
      <dgm:prSet presAssocID="{1EF66410-E271-4177-BCBC-B5BA034934D2}" presName="sibTransNodeCircle" presStyleLbl="alignNode1" presStyleIdx="2" presStyleCnt="8">
        <dgm:presLayoutVars>
          <dgm:chMax val="0"/>
          <dgm:bulletEnabled/>
        </dgm:presLayoutVars>
      </dgm:prSet>
      <dgm:spPr/>
    </dgm:pt>
    <dgm:pt modelId="{CC5D4235-67A3-0E47-84EA-21FDF2E59018}" type="pres">
      <dgm:prSet presAssocID="{8071A0E0-344F-4B80-8B96-890388D61DD1}" presName="bottomLine" presStyleLbl="alignNode1" presStyleIdx="3" presStyleCnt="8">
        <dgm:presLayoutVars/>
      </dgm:prSet>
      <dgm:spPr/>
    </dgm:pt>
    <dgm:pt modelId="{5F8E988B-9D4F-F042-9FA3-44EFE1CD315E}" type="pres">
      <dgm:prSet presAssocID="{8071A0E0-344F-4B80-8B96-890388D61DD1}" presName="nodeText" presStyleLbl="bgAccFollowNode1" presStyleIdx="1" presStyleCnt="4">
        <dgm:presLayoutVars>
          <dgm:bulletEnabled val="1"/>
        </dgm:presLayoutVars>
      </dgm:prSet>
      <dgm:spPr/>
    </dgm:pt>
    <dgm:pt modelId="{C221A1ED-232D-8144-9B07-C2D589736305}" type="pres">
      <dgm:prSet presAssocID="{1EF66410-E271-4177-BCBC-B5BA034934D2}" presName="sibTrans" presStyleCnt="0"/>
      <dgm:spPr/>
    </dgm:pt>
    <dgm:pt modelId="{9658BE8F-A4B1-EA4B-AB4C-C9352F2FF89F}" type="pres">
      <dgm:prSet presAssocID="{D6BCC405-3B06-4050-B5D5-29340B827E35}" presName="compositeNode" presStyleCnt="0">
        <dgm:presLayoutVars>
          <dgm:bulletEnabled val="1"/>
        </dgm:presLayoutVars>
      </dgm:prSet>
      <dgm:spPr/>
    </dgm:pt>
    <dgm:pt modelId="{4C33639D-F2F3-4D46-BE9D-FA4D61683813}" type="pres">
      <dgm:prSet presAssocID="{D6BCC405-3B06-4050-B5D5-29340B827E35}" presName="bgRect" presStyleLbl="bgAccFollowNode1" presStyleIdx="2" presStyleCnt="4"/>
      <dgm:spPr/>
    </dgm:pt>
    <dgm:pt modelId="{A89CDC01-44D0-754E-ADE3-119DA47EA87F}" type="pres">
      <dgm:prSet presAssocID="{705A0CE6-BFE1-4996-82C8-D4AF7930EA13}" presName="sibTransNodeCircle" presStyleLbl="alignNode1" presStyleIdx="4" presStyleCnt="8">
        <dgm:presLayoutVars>
          <dgm:chMax val="0"/>
          <dgm:bulletEnabled/>
        </dgm:presLayoutVars>
      </dgm:prSet>
      <dgm:spPr/>
    </dgm:pt>
    <dgm:pt modelId="{92D2D53C-AFAA-0B47-913F-EBAFF6D8A65C}" type="pres">
      <dgm:prSet presAssocID="{D6BCC405-3B06-4050-B5D5-29340B827E35}" presName="bottomLine" presStyleLbl="alignNode1" presStyleIdx="5" presStyleCnt="8">
        <dgm:presLayoutVars/>
      </dgm:prSet>
      <dgm:spPr/>
    </dgm:pt>
    <dgm:pt modelId="{B496DD18-7F75-D94D-B964-449CAC612643}" type="pres">
      <dgm:prSet presAssocID="{D6BCC405-3B06-4050-B5D5-29340B827E35}" presName="nodeText" presStyleLbl="bgAccFollowNode1" presStyleIdx="2" presStyleCnt="4">
        <dgm:presLayoutVars>
          <dgm:bulletEnabled val="1"/>
        </dgm:presLayoutVars>
      </dgm:prSet>
      <dgm:spPr/>
    </dgm:pt>
    <dgm:pt modelId="{5D13770B-0253-2E43-B1E0-5247237E8643}" type="pres">
      <dgm:prSet presAssocID="{705A0CE6-BFE1-4996-82C8-D4AF7930EA13}" presName="sibTrans" presStyleCnt="0"/>
      <dgm:spPr/>
    </dgm:pt>
    <dgm:pt modelId="{60EB666A-B240-BA4C-9BE5-72ADA1EB2E0F}" type="pres">
      <dgm:prSet presAssocID="{5472E4B0-73D0-422B-8E23-F05F950FEC41}" presName="compositeNode" presStyleCnt="0">
        <dgm:presLayoutVars>
          <dgm:bulletEnabled val="1"/>
        </dgm:presLayoutVars>
      </dgm:prSet>
      <dgm:spPr/>
    </dgm:pt>
    <dgm:pt modelId="{8730C28A-5521-1A4D-AE5A-11E4A04100BD}" type="pres">
      <dgm:prSet presAssocID="{5472E4B0-73D0-422B-8E23-F05F950FEC41}" presName="bgRect" presStyleLbl="bgAccFollowNode1" presStyleIdx="3" presStyleCnt="4" custLinFactNeighborX="126" custLinFactNeighborY="764"/>
      <dgm:spPr/>
    </dgm:pt>
    <dgm:pt modelId="{D3E14F95-7D46-7449-8E2E-A45C96A2874B}" type="pres">
      <dgm:prSet presAssocID="{829CDC1E-7F94-4806-B2A9-E0A1DD06FFD3}" presName="sibTransNodeCircle" presStyleLbl="alignNode1" presStyleIdx="6" presStyleCnt="8">
        <dgm:presLayoutVars>
          <dgm:chMax val="0"/>
          <dgm:bulletEnabled/>
        </dgm:presLayoutVars>
      </dgm:prSet>
      <dgm:spPr/>
    </dgm:pt>
    <dgm:pt modelId="{0B4CB857-7465-AF45-9B85-4E66C291F948}" type="pres">
      <dgm:prSet presAssocID="{5472E4B0-73D0-422B-8E23-F05F950FEC41}" presName="bottomLine" presStyleLbl="alignNode1" presStyleIdx="7" presStyleCnt="8">
        <dgm:presLayoutVars/>
      </dgm:prSet>
      <dgm:spPr/>
    </dgm:pt>
    <dgm:pt modelId="{6CB2BE41-50B1-884C-9781-B77D6670D1BA}" type="pres">
      <dgm:prSet presAssocID="{5472E4B0-73D0-422B-8E23-F05F950FEC41}" presName="nodeText" presStyleLbl="bgAccFollowNode1" presStyleIdx="3" presStyleCnt="4">
        <dgm:presLayoutVars>
          <dgm:bulletEnabled val="1"/>
        </dgm:presLayoutVars>
      </dgm:prSet>
      <dgm:spPr/>
    </dgm:pt>
  </dgm:ptLst>
  <dgm:cxnLst>
    <dgm:cxn modelId="{1F58DA02-7964-3D48-AA43-A147EA095C9A}" type="presOf" srcId="{8071A0E0-344F-4B80-8B96-890388D61DD1}" destId="{5F8E988B-9D4F-F042-9FA3-44EFE1CD315E}" srcOrd="1" destOrd="0" presId="urn:microsoft.com/office/officeart/2016/7/layout/BasicLinearProcessNumbered"/>
    <dgm:cxn modelId="{270D3313-7CD5-0E4A-B904-6D945626ABF1}" type="presOf" srcId="{D6BCC405-3B06-4050-B5D5-29340B827E35}" destId="{B496DD18-7F75-D94D-B964-449CAC612643}" srcOrd="1" destOrd="0" presId="urn:microsoft.com/office/officeart/2016/7/layout/BasicLinearProcessNumbered"/>
    <dgm:cxn modelId="{EC04C120-B0F2-DC40-9529-A3D91AA1C37E}" type="presOf" srcId="{5472E4B0-73D0-422B-8E23-F05F950FEC41}" destId="{8730C28A-5521-1A4D-AE5A-11E4A04100BD}" srcOrd="0" destOrd="0" presId="urn:microsoft.com/office/officeart/2016/7/layout/BasicLinearProcessNumbered"/>
    <dgm:cxn modelId="{9D96CA65-5324-A042-9248-91859F608D6D}" type="presOf" srcId="{705A0CE6-BFE1-4996-82C8-D4AF7930EA13}" destId="{A89CDC01-44D0-754E-ADE3-119DA47EA87F}" srcOrd="0" destOrd="0" presId="urn:microsoft.com/office/officeart/2016/7/layout/BasicLinearProcessNumbered"/>
    <dgm:cxn modelId="{219D7346-6FA0-3A4B-93FE-26107CE6617A}" type="presOf" srcId="{829CDC1E-7F94-4806-B2A9-E0A1DD06FFD3}" destId="{D3E14F95-7D46-7449-8E2E-A45C96A2874B}" srcOrd="0" destOrd="0" presId="urn:microsoft.com/office/officeart/2016/7/layout/BasicLinearProcessNumbered"/>
    <dgm:cxn modelId="{F87D7A6D-79ED-7342-BC1A-32355E6959BA}" type="presOf" srcId="{20236446-7E73-4F4D-9DB3-796D7A92002E}" destId="{1114C772-FB45-B147-A288-25DCEE1EAEBC}" srcOrd="0" destOrd="0" presId="urn:microsoft.com/office/officeart/2016/7/layout/BasicLinearProcessNumbered"/>
    <dgm:cxn modelId="{AB7A2452-29CB-6247-83A9-B9B42E921468}" type="presOf" srcId="{5472E4B0-73D0-422B-8E23-F05F950FEC41}" destId="{6CB2BE41-50B1-884C-9781-B77D6670D1BA}" srcOrd="1" destOrd="0" presId="urn:microsoft.com/office/officeart/2016/7/layout/BasicLinearProcessNumbered"/>
    <dgm:cxn modelId="{5FC38459-3384-C242-BAF2-A82AD574225B}" type="presOf" srcId="{CD60A3C3-BEFA-4A13-9208-77961AF42215}" destId="{F35C97ED-79FB-A74C-BE44-F9305672C9FD}" srcOrd="0" destOrd="0" presId="urn:microsoft.com/office/officeart/2016/7/layout/BasicLinearProcessNumbered"/>
    <dgm:cxn modelId="{E27ADD79-E9DC-C948-87A6-422D6901EC88}" type="presOf" srcId="{1EF66410-E271-4177-BCBC-B5BA034934D2}" destId="{1254FBAA-F7C0-0B41-9070-511C8FACD57F}" srcOrd="0" destOrd="0" presId="urn:microsoft.com/office/officeart/2016/7/layout/BasicLinearProcessNumbered"/>
    <dgm:cxn modelId="{3467EA7C-E9B0-1B49-94B6-3B28E5617F0C}" type="presOf" srcId="{8071A0E0-344F-4B80-8B96-890388D61DD1}" destId="{150991FD-6209-0E4F-AA0C-64EE7C91D51A}" srcOrd="0" destOrd="0" presId="urn:microsoft.com/office/officeart/2016/7/layout/BasicLinearProcessNumbered"/>
    <dgm:cxn modelId="{8D9AA1A7-5F7A-4FE6-9DC4-3873F5777B73}" srcId="{FC8FAD46-0040-429C-98FD-BA14C921BD19}" destId="{20236446-7E73-4F4D-9DB3-796D7A92002E}" srcOrd="0" destOrd="0" parTransId="{F042E99F-F915-46E5-944A-D7452BFE1028}" sibTransId="{CD60A3C3-BEFA-4A13-9208-77961AF42215}"/>
    <dgm:cxn modelId="{B0FE4AC1-1740-4EBD-9D61-EBAADDE9E614}" srcId="{FC8FAD46-0040-429C-98FD-BA14C921BD19}" destId="{D6BCC405-3B06-4050-B5D5-29340B827E35}" srcOrd="2" destOrd="0" parTransId="{C09942A8-D182-4938-9943-C67452EF9D2F}" sibTransId="{705A0CE6-BFE1-4996-82C8-D4AF7930EA13}"/>
    <dgm:cxn modelId="{48FA2CC2-83C2-F646-96EA-6B7A834F4046}" type="presOf" srcId="{D6BCC405-3B06-4050-B5D5-29340B827E35}" destId="{4C33639D-F2F3-4D46-BE9D-FA4D61683813}" srcOrd="0" destOrd="0" presId="urn:microsoft.com/office/officeart/2016/7/layout/BasicLinearProcessNumbered"/>
    <dgm:cxn modelId="{EE437ECE-DAEC-4D5B-B750-21166C8A2215}" srcId="{FC8FAD46-0040-429C-98FD-BA14C921BD19}" destId="{8071A0E0-344F-4B80-8B96-890388D61DD1}" srcOrd="1" destOrd="0" parTransId="{9D401E39-3F0B-4688-8936-2E5C63B24729}" sibTransId="{1EF66410-E271-4177-BCBC-B5BA034934D2}"/>
    <dgm:cxn modelId="{DA3725D6-9832-4ABA-9929-BFB644962696}" srcId="{FC8FAD46-0040-429C-98FD-BA14C921BD19}" destId="{5472E4B0-73D0-422B-8E23-F05F950FEC41}" srcOrd="3" destOrd="0" parTransId="{0BDE0A61-97AB-47BD-8700-FDBBD3DA1B13}" sibTransId="{829CDC1E-7F94-4806-B2A9-E0A1DD06FFD3}"/>
    <dgm:cxn modelId="{1F8A8CE5-3666-5E44-AA4F-E77F08B3E0C9}" type="presOf" srcId="{FC8FAD46-0040-429C-98FD-BA14C921BD19}" destId="{E0A296D4-1FB7-494D-B893-D9B34A72E898}" srcOrd="0" destOrd="0" presId="urn:microsoft.com/office/officeart/2016/7/layout/BasicLinearProcessNumbered"/>
    <dgm:cxn modelId="{952C68FB-29BB-A44D-9878-44C612E5836A}" type="presOf" srcId="{20236446-7E73-4F4D-9DB3-796D7A92002E}" destId="{A03AEF70-2197-C54D-9E13-891ED08D6A99}" srcOrd="1" destOrd="0" presId="urn:microsoft.com/office/officeart/2016/7/layout/BasicLinearProcessNumbered"/>
    <dgm:cxn modelId="{0E679F5D-476C-6E43-B664-443689306BC8}" type="presParOf" srcId="{E0A296D4-1FB7-494D-B893-D9B34A72E898}" destId="{D3B0E988-C3D5-6D4D-9BD7-18534632B674}" srcOrd="0" destOrd="0" presId="urn:microsoft.com/office/officeart/2016/7/layout/BasicLinearProcessNumbered"/>
    <dgm:cxn modelId="{10D837E4-A216-0F49-A9D0-4D7F0BA16915}" type="presParOf" srcId="{D3B0E988-C3D5-6D4D-9BD7-18534632B674}" destId="{1114C772-FB45-B147-A288-25DCEE1EAEBC}" srcOrd="0" destOrd="0" presId="urn:microsoft.com/office/officeart/2016/7/layout/BasicLinearProcessNumbered"/>
    <dgm:cxn modelId="{D0F78068-4695-FB40-932C-E478F892BA1A}" type="presParOf" srcId="{D3B0E988-C3D5-6D4D-9BD7-18534632B674}" destId="{F35C97ED-79FB-A74C-BE44-F9305672C9FD}" srcOrd="1" destOrd="0" presId="urn:microsoft.com/office/officeart/2016/7/layout/BasicLinearProcessNumbered"/>
    <dgm:cxn modelId="{5322445E-C395-1B48-972E-DA892AA502C2}" type="presParOf" srcId="{D3B0E988-C3D5-6D4D-9BD7-18534632B674}" destId="{68612D67-FD6B-CB43-9AEB-C17A0EF49686}" srcOrd="2" destOrd="0" presId="urn:microsoft.com/office/officeart/2016/7/layout/BasicLinearProcessNumbered"/>
    <dgm:cxn modelId="{4ED5732E-A7CA-6446-971F-E68464CDD299}" type="presParOf" srcId="{D3B0E988-C3D5-6D4D-9BD7-18534632B674}" destId="{A03AEF70-2197-C54D-9E13-891ED08D6A99}" srcOrd="3" destOrd="0" presId="urn:microsoft.com/office/officeart/2016/7/layout/BasicLinearProcessNumbered"/>
    <dgm:cxn modelId="{AAA434F4-660F-5546-B1A3-16A5E2454799}" type="presParOf" srcId="{E0A296D4-1FB7-494D-B893-D9B34A72E898}" destId="{A9DD761D-17E9-CF48-B363-E51C0BFB5B7B}" srcOrd="1" destOrd="0" presId="urn:microsoft.com/office/officeart/2016/7/layout/BasicLinearProcessNumbered"/>
    <dgm:cxn modelId="{D8A5BB41-A9BE-2F46-A929-6DE6C12A420C}" type="presParOf" srcId="{E0A296D4-1FB7-494D-B893-D9B34A72E898}" destId="{FE102D7B-7633-6E4D-9FF8-40E332EF48DD}" srcOrd="2" destOrd="0" presId="urn:microsoft.com/office/officeart/2016/7/layout/BasicLinearProcessNumbered"/>
    <dgm:cxn modelId="{8F65CB92-45DF-EC46-82AA-B3777268883D}" type="presParOf" srcId="{FE102D7B-7633-6E4D-9FF8-40E332EF48DD}" destId="{150991FD-6209-0E4F-AA0C-64EE7C91D51A}" srcOrd="0" destOrd="0" presId="urn:microsoft.com/office/officeart/2016/7/layout/BasicLinearProcessNumbered"/>
    <dgm:cxn modelId="{5BCA2461-8794-AD45-A3F0-3411E2987D1E}" type="presParOf" srcId="{FE102D7B-7633-6E4D-9FF8-40E332EF48DD}" destId="{1254FBAA-F7C0-0B41-9070-511C8FACD57F}" srcOrd="1" destOrd="0" presId="urn:microsoft.com/office/officeart/2016/7/layout/BasicLinearProcessNumbered"/>
    <dgm:cxn modelId="{BEC3FA5A-ABC7-C145-8095-A7390D452D34}" type="presParOf" srcId="{FE102D7B-7633-6E4D-9FF8-40E332EF48DD}" destId="{CC5D4235-67A3-0E47-84EA-21FDF2E59018}" srcOrd="2" destOrd="0" presId="urn:microsoft.com/office/officeart/2016/7/layout/BasicLinearProcessNumbered"/>
    <dgm:cxn modelId="{450D5E2A-0D0B-0547-9B9B-CAF152856263}" type="presParOf" srcId="{FE102D7B-7633-6E4D-9FF8-40E332EF48DD}" destId="{5F8E988B-9D4F-F042-9FA3-44EFE1CD315E}" srcOrd="3" destOrd="0" presId="urn:microsoft.com/office/officeart/2016/7/layout/BasicLinearProcessNumbered"/>
    <dgm:cxn modelId="{4E2D62C1-E87F-D74E-8E00-8F594A44C27B}" type="presParOf" srcId="{E0A296D4-1FB7-494D-B893-D9B34A72E898}" destId="{C221A1ED-232D-8144-9B07-C2D589736305}" srcOrd="3" destOrd="0" presId="urn:microsoft.com/office/officeart/2016/7/layout/BasicLinearProcessNumbered"/>
    <dgm:cxn modelId="{E67DB828-EA79-1249-97FB-1C59F478D36C}" type="presParOf" srcId="{E0A296D4-1FB7-494D-B893-D9B34A72E898}" destId="{9658BE8F-A4B1-EA4B-AB4C-C9352F2FF89F}" srcOrd="4" destOrd="0" presId="urn:microsoft.com/office/officeart/2016/7/layout/BasicLinearProcessNumbered"/>
    <dgm:cxn modelId="{451D4663-5E44-FB40-8DD7-1718373DE9F1}" type="presParOf" srcId="{9658BE8F-A4B1-EA4B-AB4C-C9352F2FF89F}" destId="{4C33639D-F2F3-4D46-BE9D-FA4D61683813}" srcOrd="0" destOrd="0" presId="urn:microsoft.com/office/officeart/2016/7/layout/BasicLinearProcessNumbered"/>
    <dgm:cxn modelId="{689E15CF-0749-6041-9EC2-21840B115D48}" type="presParOf" srcId="{9658BE8F-A4B1-EA4B-AB4C-C9352F2FF89F}" destId="{A89CDC01-44D0-754E-ADE3-119DA47EA87F}" srcOrd="1" destOrd="0" presId="urn:microsoft.com/office/officeart/2016/7/layout/BasicLinearProcessNumbered"/>
    <dgm:cxn modelId="{FAB7E5CB-742B-214E-8D27-83669AE88257}" type="presParOf" srcId="{9658BE8F-A4B1-EA4B-AB4C-C9352F2FF89F}" destId="{92D2D53C-AFAA-0B47-913F-EBAFF6D8A65C}" srcOrd="2" destOrd="0" presId="urn:microsoft.com/office/officeart/2016/7/layout/BasicLinearProcessNumbered"/>
    <dgm:cxn modelId="{44D94077-40E1-E54C-AF4E-429EDEA1E53E}" type="presParOf" srcId="{9658BE8F-A4B1-EA4B-AB4C-C9352F2FF89F}" destId="{B496DD18-7F75-D94D-B964-449CAC612643}" srcOrd="3" destOrd="0" presId="urn:microsoft.com/office/officeart/2016/7/layout/BasicLinearProcessNumbered"/>
    <dgm:cxn modelId="{0191F7DF-1AE5-C943-97CD-3778B2EB0A0E}" type="presParOf" srcId="{E0A296D4-1FB7-494D-B893-D9B34A72E898}" destId="{5D13770B-0253-2E43-B1E0-5247237E8643}" srcOrd="5" destOrd="0" presId="urn:microsoft.com/office/officeart/2016/7/layout/BasicLinearProcessNumbered"/>
    <dgm:cxn modelId="{C25CFC9A-C023-4B4E-96CC-31BA483C18D3}" type="presParOf" srcId="{E0A296D4-1FB7-494D-B893-D9B34A72E898}" destId="{60EB666A-B240-BA4C-9BE5-72ADA1EB2E0F}" srcOrd="6" destOrd="0" presId="urn:microsoft.com/office/officeart/2016/7/layout/BasicLinearProcessNumbered"/>
    <dgm:cxn modelId="{D93E176B-D383-154F-999E-F64958E14029}" type="presParOf" srcId="{60EB666A-B240-BA4C-9BE5-72ADA1EB2E0F}" destId="{8730C28A-5521-1A4D-AE5A-11E4A04100BD}" srcOrd="0" destOrd="0" presId="urn:microsoft.com/office/officeart/2016/7/layout/BasicLinearProcessNumbered"/>
    <dgm:cxn modelId="{E4317C01-BC96-B644-96D8-6A83D5094CC1}" type="presParOf" srcId="{60EB666A-B240-BA4C-9BE5-72ADA1EB2E0F}" destId="{D3E14F95-7D46-7449-8E2E-A45C96A2874B}" srcOrd="1" destOrd="0" presId="urn:microsoft.com/office/officeart/2016/7/layout/BasicLinearProcessNumbered"/>
    <dgm:cxn modelId="{84775299-1804-8845-A635-BAF208B83AAE}" type="presParOf" srcId="{60EB666A-B240-BA4C-9BE5-72ADA1EB2E0F}" destId="{0B4CB857-7465-AF45-9B85-4E66C291F948}" srcOrd="2" destOrd="0" presId="urn:microsoft.com/office/officeart/2016/7/layout/BasicLinearProcessNumbered"/>
    <dgm:cxn modelId="{AC76637B-43F7-4540-9523-F999D0D365A6}" type="presParOf" srcId="{60EB666A-B240-BA4C-9BE5-72ADA1EB2E0F}" destId="{6CB2BE41-50B1-884C-9781-B77D6670D1B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D6E9-12EE-B54C-A79C-07A917BF0332}">
      <dsp:nvSpPr>
        <dsp:cNvPr id="0" name=""/>
        <dsp:cNvSpPr/>
      </dsp:nvSpPr>
      <dsp:spPr>
        <a:xfrm>
          <a:off x="868" y="1427924"/>
          <a:ext cx="3047453" cy="1935133"/>
        </a:xfrm>
        <a:prstGeom prst="roundRect">
          <a:avLst>
            <a:gd name="adj" fmla="val 10000"/>
          </a:avLst>
        </a:prstGeom>
        <a:solidFill>
          <a:srgbClr val="5ECB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B9915-D679-0345-97E5-C3C427B4D217}">
      <dsp:nvSpPr>
        <dsp:cNvPr id="0" name=""/>
        <dsp:cNvSpPr/>
      </dsp:nvSpPr>
      <dsp:spPr>
        <a:xfrm>
          <a:off x="339474" y="1749599"/>
          <a:ext cx="3047453" cy="19351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Reanudación de las operaciones hospitalarias</a:t>
          </a:r>
          <a:endParaRPr lang="en-US" sz="2800" kern="1200" dirty="0"/>
        </a:p>
      </dsp:txBody>
      <dsp:txXfrm>
        <a:off x="396152" y="1806277"/>
        <a:ext cx="2934097" cy="1821777"/>
      </dsp:txXfrm>
    </dsp:sp>
    <dsp:sp modelId="{05737612-F8FB-9A4C-A97B-922324CA453B}">
      <dsp:nvSpPr>
        <dsp:cNvPr id="0" name=""/>
        <dsp:cNvSpPr/>
      </dsp:nvSpPr>
      <dsp:spPr>
        <a:xfrm>
          <a:off x="3725533" y="1427924"/>
          <a:ext cx="3047453" cy="1935133"/>
        </a:xfrm>
        <a:prstGeom prst="roundRect">
          <a:avLst>
            <a:gd name="adj" fmla="val 10000"/>
          </a:avLst>
        </a:prstGeom>
        <a:solidFill>
          <a:srgbClr val="5ECB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3D910-315A-AC45-97A4-D570B8570ACD}">
      <dsp:nvSpPr>
        <dsp:cNvPr id="0" name=""/>
        <dsp:cNvSpPr/>
      </dsp:nvSpPr>
      <dsp:spPr>
        <a:xfrm>
          <a:off x="4064139" y="1749599"/>
          <a:ext cx="3047453" cy="19351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Eventualmente</a:t>
          </a:r>
          <a:r>
            <a:rPr lang="en-US" sz="2800" kern="1200" dirty="0"/>
            <a:t> </a:t>
          </a:r>
          <a:r>
            <a:rPr lang="en-US" sz="2800" kern="1200" dirty="0" err="1"/>
            <a:t>buscando</a:t>
          </a:r>
          <a:r>
            <a:rPr lang="en-US" sz="2800" kern="1200" dirty="0"/>
            <a:t> un </a:t>
          </a:r>
          <a:r>
            <a:rPr lang="en-US" sz="2800" kern="1200" dirty="0" err="1"/>
            <a:t>operador</a:t>
          </a:r>
          <a:r>
            <a:rPr lang="en-US" sz="2800" kern="1200" dirty="0"/>
            <a:t> alternativo</a:t>
          </a:r>
        </a:p>
      </dsp:txBody>
      <dsp:txXfrm>
        <a:off x="4120817" y="1806277"/>
        <a:ext cx="2934097" cy="1821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4C772-FB45-B147-A288-25DCEE1EAEBC}">
      <dsp:nvSpPr>
        <dsp:cNvPr id="0" name=""/>
        <dsp:cNvSpPr/>
      </dsp:nvSpPr>
      <dsp:spPr>
        <a:xfrm>
          <a:off x="3080" y="465623"/>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977900">
            <a:lnSpc>
              <a:spcPct val="90000"/>
            </a:lnSpc>
            <a:spcBef>
              <a:spcPct val="0"/>
            </a:spcBef>
            <a:spcAft>
              <a:spcPct val="35000"/>
            </a:spcAft>
            <a:buNone/>
          </a:pPr>
          <a:r>
            <a:rPr lang="es-MX" sz="2200" kern="1200" dirty="0"/>
            <a:t>Continuar organizando reuniones comunitarias en todo el Valle de Coachella</a:t>
          </a:r>
          <a:endParaRPr lang="en-US" sz="2200" kern="1200" dirty="0"/>
        </a:p>
      </dsp:txBody>
      <dsp:txXfrm>
        <a:off x="3080" y="1765861"/>
        <a:ext cx="2444055" cy="2053006"/>
      </dsp:txXfrm>
    </dsp:sp>
    <dsp:sp modelId="{F35C97ED-79FB-A74C-BE44-F9305672C9FD}">
      <dsp:nvSpPr>
        <dsp:cNvPr id="0" name=""/>
        <dsp:cNvSpPr/>
      </dsp:nvSpPr>
      <dsp:spPr>
        <a:xfrm>
          <a:off x="711856" y="807791"/>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958119"/>
        <a:ext cx="725847" cy="725847"/>
      </dsp:txXfrm>
    </dsp:sp>
    <dsp:sp modelId="{68612D67-FD6B-CB43-9AEB-C17A0EF49686}">
      <dsp:nvSpPr>
        <dsp:cNvPr id="0" name=""/>
        <dsp:cNvSpPr/>
      </dsp:nvSpPr>
      <dsp:spPr>
        <a:xfrm>
          <a:off x="3080" y="3887229"/>
          <a:ext cx="2444055" cy="72"/>
        </a:xfrm>
        <a:prstGeom prst="rect">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991FD-6209-0E4F-AA0C-64EE7C91D51A}">
      <dsp:nvSpPr>
        <dsp:cNvPr id="0" name=""/>
        <dsp:cNvSpPr/>
      </dsp:nvSpPr>
      <dsp:spPr>
        <a:xfrm>
          <a:off x="2691541" y="465623"/>
          <a:ext cx="2444055" cy="342167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977900">
            <a:lnSpc>
              <a:spcPct val="90000"/>
            </a:lnSpc>
            <a:spcBef>
              <a:spcPct val="0"/>
            </a:spcBef>
            <a:spcAft>
              <a:spcPct val="35000"/>
            </a:spcAft>
            <a:buNone/>
          </a:pPr>
          <a:r>
            <a:rPr lang="es-ES" sz="2200" kern="1200" dirty="0"/>
            <a:t>Continuar informando e involucrando a la comunidad.</a:t>
          </a:r>
          <a:endParaRPr lang="en-US" sz="2200" kern="1200" dirty="0"/>
        </a:p>
      </dsp:txBody>
      <dsp:txXfrm>
        <a:off x="2691541" y="1765861"/>
        <a:ext cx="2444055" cy="2053006"/>
      </dsp:txXfrm>
    </dsp:sp>
    <dsp:sp modelId="{1254FBAA-F7C0-0B41-9070-511C8FACD57F}">
      <dsp:nvSpPr>
        <dsp:cNvPr id="0" name=""/>
        <dsp:cNvSpPr/>
      </dsp:nvSpPr>
      <dsp:spPr>
        <a:xfrm>
          <a:off x="3400317" y="807791"/>
          <a:ext cx="1026503" cy="1026503"/>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958119"/>
        <a:ext cx="725847" cy="725847"/>
      </dsp:txXfrm>
    </dsp:sp>
    <dsp:sp modelId="{CC5D4235-67A3-0E47-84EA-21FDF2E59018}">
      <dsp:nvSpPr>
        <dsp:cNvPr id="0" name=""/>
        <dsp:cNvSpPr/>
      </dsp:nvSpPr>
      <dsp:spPr>
        <a:xfrm>
          <a:off x="2691541" y="3887229"/>
          <a:ext cx="2444055" cy="72"/>
        </a:xfrm>
        <a:prstGeom prst="rect">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3639D-F2F3-4D46-BE9D-FA4D61683813}">
      <dsp:nvSpPr>
        <dsp:cNvPr id="0" name=""/>
        <dsp:cNvSpPr/>
      </dsp:nvSpPr>
      <dsp:spPr>
        <a:xfrm>
          <a:off x="5380002" y="465623"/>
          <a:ext cx="2444055" cy="342167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977900">
            <a:lnSpc>
              <a:spcPct val="90000"/>
            </a:lnSpc>
            <a:spcBef>
              <a:spcPct val="0"/>
            </a:spcBef>
            <a:spcAft>
              <a:spcPct val="35000"/>
            </a:spcAft>
            <a:buNone/>
          </a:pPr>
          <a:r>
            <a:rPr lang="es-MX" sz="2200" kern="1200" dirty="0"/>
            <a:t>Tomar una decisión sobre el mejor camino a seguir para el hospital y la comunidad</a:t>
          </a:r>
          <a:r>
            <a:rPr lang="es-MX" sz="2300" kern="1200" dirty="0"/>
            <a:t>.</a:t>
          </a:r>
          <a:endParaRPr lang="en-US" sz="2300" kern="1200" dirty="0"/>
        </a:p>
      </dsp:txBody>
      <dsp:txXfrm>
        <a:off x="5380002" y="1765861"/>
        <a:ext cx="2444055" cy="2053006"/>
      </dsp:txXfrm>
    </dsp:sp>
    <dsp:sp modelId="{A89CDC01-44D0-754E-ADE3-119DA47EA87F}">
      <dsp:nvSpPr>
        <dsp:cNvPr id="0" name=""/>
        <dsp:cNvSpPr/>
      </dsp:nvSpPr>
      <dsp:spPr>
        <a:xfrm>
          <a:off x="6088778" y="807791"/>
          <a:ext cx="1026503" cy="1026503"/>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958119"/>
        <a:ext cx="725847" cy="725847"/>
      </dsp:txXfrm>
    </dsp:sp>
    <dsp:sp modelId="{92D2D53C-AFAA-0B47-913F-EBAFF6D8A65C}">
      <dsp:nvSpPr>
        <dsp:cNvPr id="0" name=""/>
        <dsp:cNvSpPr/>
      </dsp:nvSpPr>
      <dsp:spPr>
        <a:xfrm>
          <a:off x="5380002" y="3887229"/>
          <a:ext cx="2444055" cy="72"/>
        </a:xfrm>
        <a:prstGeom prst="rect">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0C28A-5521-1A4D-AE5A-11E4A04100BD}">
      <dsp:nvSpPr>
        <dsp:cNvPr id="0" name=""/>
        <dsp:cNvSpPr/>
      </dsp:nvSpPr>
      <dsp:spPr>
        <a:xfrm>
          <a:off x="8071543" y="491765"/>
          <a:ext cx="2444055" cy="34216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977900">
            <a:lnSpc>
              <a:spcPct val="90000"/>
            </a:lnSpc>
            <a:spcBef>
              <a:spcPct val="0"/>
            </a:spcBef>
            <a:spcAft>
              <a:spcPct val="35000"/>
            </a:spcAft>
            <a:buNone/>
          </a:pPr>
          <a:r>
            <a:rPr lang="es-MX" sz="2200" kern="1200" dirty="0"/>
            <a:t>Presentar esa decisión a la comunidad para su votación.</a:t>
          </a:r>
          <a:endParaRPr lang="en-US" sz="2200" kern="1200" dirty="0"/>
        </a:p>
      </dsp:txBody>
      <dsp:txXfrm>
        <a:off x="8071543" y="1792002"/>
        <a:ext cx="2444055" cy="2053006"/>
      </dsp:txXfrm>
    </dsp:sp>
    <dsp:sp modelId="{D3E14F95-7D46-7449-8E2E-A45C96A2874B}">
      <dsp:nvSpPr>
        <dsp:cNvPr id="0" name=""/>
        <dsp:cNvSpPr/>
      </dsp:nvSpPr>
      <dsp:spPr>
        <a:xfrm>
          <a:off x="8777239" y="807791"/>
          <a:ext cx="1026503" cy="1026503"/>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958119"/>
        <a:ext cx="725847" cy="725847"/>
      </dsp:txXfrm>
    </dsp:sp>
    <dsp:sp modelId="{0B4CB857-7465-AF45-9B85-4E66C291F948}">
      <dsp:nvSpPr>
        <dsp:cNvPr id="0" name=""/>
        <dsp:cNvSpPr/>
      </dsp:nvSpPr>
      <dsp:spPr>
        <a:xfrm>
          <a:off x="8068463" y="3887229"/>
          <a:ext cx="244405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BF612C-59B8-A633-45F2-00995F6B7FB9}"/>
              </a:ext>
            </a:extLst>
          </p:cNvPr>
          <p:cNvSpPr>
            <a:spLocks noGrp="1"/>
          </p:cNvSpPr>
          <p:nvPr>
            <p:ph type="hdr" sz="quarter"/>
          </p:nvPr>
        </p:nvSpPr>
        <p:spPr>
          <a:xfrm>
            <a:off x="0" y="1"/>
            <a:ext cx="2971697" cy="458447"/>
          </a:xfrm>
          <a:prstGeom prst="rect">
            <a:avLst/>
          </a:prstGeom>
        </p:spPr>
        <p:txBody>
          <a:bodyPr vert="horz" lIns="89584" tIns="44792" rIns="89584" bIns="44792" rtlCol="0"/>
          <a:lstStyle>
            <a:lvl1pPr algn="l">
              <a:defRPr sz="1200"/>
            </a:lvl1pPr>
          </a:lstStyle>
          <a:p>
            <a:endParaRPr lang="en-US"/>
          </a:p>
        </p:txBody>
      </p:sp>
      <p:sp>
        <p:nvSpPr>
          <p:cNvPr id="3" name="Date Placeholder 2">
            <a:extLst>
              <a:ext uri="{FF2B5EF4-FFF2-40B4-BE49-F238E27FC236}">
                <a16:creationId xmlns:a16="http://schemas.microsoft.com/office/drawing/2014/main" id="{AD64B478-65F0-A714-8DB1-D1F3F1E6C93A}"/>
              </a:ext>
            </a:extLst>
          </p:cNvPr>
          <p:cNvSpPr>
            <a:spLocks noGrp="1"/>
          </p:cNvSpPr>
          <p:nvPr>
            <p:ph type="dt" sz="quarter" idx="1"/>
          </p:nvPr>
        </p:nvSpPr>
        <p:spPr>
          <a:xfrm>
            <a:off x="3884753" y="1"/>
            <a:ext cx="2971697" cy="458447"/>
          </a:xfrm>
          <a:prstGeom prst="rect">
            <a:avLst/>
          </a:prstGeom>
        </p:spPr>
        <p:txBody>
          <a:bodyPr vert="horz" lIns="89584" tIns="44792" rIns="89584" bIns="44792" rtlCol="0"/>
          <a:lstStyle>
            <a:lvl1pPr algn="r">
              <a:defRPr sz="1200"/>
            </a:lvl1pPr>
          </a:lstStyle>
          <a:p>
            <a:endParaRPr lang="en-US"/>
          </a:p>
        </p:txBody>
      </p:sp>
      <p:sp>
        <p:nvSpPr>
          <p:cNvPr id="4" name="Footer Placeholder 3">
            <a:extLst>
              <a:ext uri="{FF2B5EF4-FFF2-40B4-BE49-F238E27FC236}">
                <a16:creationId xmlns:a16="http://schemas.microsoft.com/office/drawing/2014/main" id="{DA76B41F-F0AE-C845-E55E-0AC1B54FF2B7}"/>
              </a:ext>
            </a:extLst>
          </p:cNvPr>
          <p:cNvSpPr>
            <a:spLocks noGrp="1"/>
          </p:cNvSpPr>
          <p:nvPr>
            <p:ph type="ftr" sz="quarter" idx="2"/>
          </p:nvPr>
        </p:nvSpPr>
        <p:spPr>
          <a:xfrm>
            <a:off x="0" y="8685553"/>
            <a:ext cx="2971697" cy="458447"/>
          </a:xfrm>
          <a:prstGeom prst="rect">
            <a:avLst/>
          </a:prstGeom>
        </p:spPr>
        <p:txBody>
          <a:bodyPr vert="horz" lIns="89584" tIns="44792" rIns="89584" bIns="4479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1824D4-60C9-DE35-9167-DDF7B76E1AF4}"/>
              </a:ext>
            </a:extLst>
          </p:cNvPr>
          <p:cNvSpPr>
            <a:spLocks noGrp="1"/>
          </p:cNvSpPr>
          <p:nvPr>
            <p:ph type="sldNum" sz="quarter" idx="3"/>
          </p:nvPr>
        </p:nvSpPr>
        <p:spPr>
          <a:xfrm>
            <a:off x="3884753" y="8685553"/>
            <a:ext cx="2971697" cy="458447"/>
          </a:xfrm>
          <a:prstGeom prst="rect">
            <a:avLst/>
          </a:prstGeom>
        </p:spPr>
        <p:txBody>
          <a:bodyPr vert="horz" lIns="89584" tIns="44792" rIns="89584" bIns="44792" rtlCol="0" anchor="b"/>
          <a:lstStyle>
            <a:lvl1pPr algn="r">
              <a:defRPr sz="1200"/>
            </a:lvl1pPr>
          </a:lstStyle>
          <a:p>
            <a:fld id="{6F1A44E2-758D-4169-96ED-8D063D3F6308}" type="slidenum">
              <a:rPr lang="en-US" smtClean="0"/>
              <a:t>‹#›</a:t>
            </a:fld>
            <a:endParaRPr lang="en-US"/>
          </a:p>
        </p:txBody>
      </p:sp>
    </p:spTree>
    <p:extLst>
      <p:ext uri="{BB962C8B-B14F-4D97-AF65-F5344CB8AC3E}">
        <p14:creationId xmlns:p14="http://schemas.microsoft.com/office/powerpoint/2010/main" val="18874289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0" tIns="45715" rIns="91430" bIns="45715"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0" tIns="45715" rIns="91430" bIns="45715" rtlCol="0" anchor="b"/>
          <a:lstStyle>
            <a:lvl1pPr algn="r">
              <a:defRPr sz="1200"/>
            </a:lvl1pPr>
          </a:lstStyle>
          <a:p>
            <a:fld id="{A528DC1F-4357-A24E-AF2C-061FE0168D55}" type="slidenum">
              <a:rPr lang="en-US" smtClean="0"/>
              <a:t>‹#›</a:t>
            </a:fld>
            <a:endParaRPr lang="en-US"/>
          </a:p>
        </p:txBody>
      </p:sp>
    </p:spTree>
    <p:extLst>
      <p:ext uri="{BB962C8B-B14F-4D97-AF65-F5344CB8AC3E}">
        <p14:creationId xmlns:p14="http://schemas.microsoft.com/office/powerpoint/2010/main" val="345573656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a:t>
            </a:fld>
            <a:endParaRPr lang="en-US"/>
          </a:p>
        </p:txBody>
      </p:sp>
      <p:sp>
        <p:nvSpPr>
          <p:cNvPr id="5" name="Date Placeholder 4">
            <a:extLst>
              <a:ext uri="{FF2B5EF4-FFF2-40B4-BE49-F238E27FC236}">
                <a16:creationId xmlns:a16="http://schemas.microsoft.com/office/drawing/2014/main" id="{F379D0DA-097E-0EB4-7896-B3A217F752A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07165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straightforward easy decision.</a:t>
            </a:r>
          </a:p>
          <a:p>
            <a:endParaRPr lang="en-US" dirty="0"/>
          </a:p>
          <a:p>
            <a:r>
              <a:rPr lang="en-US" dirty="0"/>
              <a:t>It will have far-reaching consequences for healthcare in the Coachella Valley, far beyond the walls of the hospital. </a:t>
            </a:r>
          </a:p>
          <a:p>
            <a:pPr defTabSz="914292">
              <a:defRPr/>
            </a:pPr>
            <a:endParaRPr lang="en-US" dirty="0"/>
          </a:p>
          <a:p>
            <a:pPr defTabSz="914292">
              <a:defRPr/>
            </a:pPr>
            <a:r>
              <a:rPr lang="en-US" dirty="0"/>
              <a:t>There are benefits and challenges no matter what direction the Board selects.</a:t>
            </a:r>
          </a:p>
          <a:p>
            <a:pPr defTabSz="914292">
              <a:defRPr/>
            </a:pPr>
            <a:endParaRPr lang="en-US" dirty="0"/>
          </a:p>
          <a:p>
            <a:pPr defTabSz="914292">
              <a:defRPr/>
            </a:pPr>
            <a:r>
              <a:rPr lang="en-US" dirty="0"/>
              <a:t>That’s why we need to hear from you, the community, and ensure your voice is heard, both here tonight and throughout this process. </a:t>
            </a:r>
          </a:p>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12</a:t>
            </a:fld>
            <a:endParaRPr lang="en-US"/>
          </a:p>
        </p:txBody>
      </p:sp>
      <p:sp>
        <p:nvSpPr>
          <p:cNvPr id="5" name="Date Placeholder 4">
            <a:extLst>
              <a:ext uri="{FF2B5EF4-FFF2-40B4-BE49-F238E27FC236}">
                <a16:creationId xmlns:a16="http://schemas.microsoft.com/office/drawing/2014/main" id="{B7868F1E-FD4B-7D7E-C123-738B14657A0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42931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13</a:t>
            </a:fld>
            <a:endParaRPr lang="en-US"/>
          </a:p>
        </p:txBody>
      </p:sp>
      <p:sp>
        <p:nvSpPr>
          <p:cNvPr id="5" name="Date Placeholder 4">
            <a:extLst>
              <a:ext uri="{FF2B5EF4-FFF2-40B4-BE49-F238E27FC236}">
                <a16:creationId xmlns:a16="http://schemas.microsoft.com/office/drawing/2014/main" id="{CD3FE60A-49C2-7477-8EA5-BC45186708C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6358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14</a:t>
            </a:fld>
            <a:endParaRPr lang="en-US"/>
          </a:p>
        </p:txBody>
      </p:sp>
      <p:sp>
        <p:nvSpPr>
          <p:cNvPr id="5" name="Date Placeholder 4">
            <a:extLst>
              <a:ext uri="{FF2B5EF4-FFF2-40B4-BE49-F238E27FC236}">
                <a16:creationId xmlns:a16="http://schemas.microsoft.com/office/drawing/2014/main" id="{BB8F3B75-AD97-D11C-23A5-690CEFE2117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8497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Seven of your neighbors elected to serve as Directors of the Desert HealthCare District are grappling with a momentous decision: whether or not to accept a proposal from Tenet Health, the current Desert Regional Medical Center operator, or to seek an alternative.</a:t>
            </a:r>
          </a:p>
          <a:p>
            <a:endParaRPr lang="en-US" sz="1800" dirty="0">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Either the District can resume hospital operations or, after additional data collection and research, eventually seek an alternative hospital operator.</a:t>
            </a: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3</a:t>
            </a:fld>
            <a:endParaRPr lang="en-US"/>
          </a:p>
        </p:txBody>
      </p:sp>
      <p:sp>
        <p:nvSpPr>
          <p:cNvPr id="5" name="Date Placeholder 4">
            <a:extLst>
              <a:ext uri="{FF2B5EF4-FFF2-40B4-BE49-F238E27FC236}">
                <a16:creationId xmlns:a16="http://schemas.microsoft.com/office/drawing/2014/main" id="{42D99682-C694-1BC1-DB88-CA67520F0B6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8080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Go through the reporting process for issues identified at Desert Regional</a:t>
            </a:r>
          </a:p>
        </p:txBody>
      </p:sp>
      <p:sp>
        <p:nvSpPr>
          <p:cNvPr id="4" name="Slide Number Placeholder 3"/>
          <p:cNvSpPr>
            <a:spLocks noGrp="1"/>
          </p:cNvSpPr>
          <p:nvPr>
            <p:ph type="sldNum" sz="quarter" idx="5"/>
          </p:nvPr>
        </p:nvSpPr>
        <p:spPr/>
        <p:txBody>
          <a:bodyPr/>
          <a:lstStyle/>
          <a:p>
            <a:fld id="{A528DC1F-4357-A24E-AF2C-061FE0168D55}" type="slidenum">
              <a:rPr lang="en-US" smtClean="0"/>
              <a:t>4</a:t>
            </a:fld>
            <a:endParaRPr lang="en-US"/>
          </a:p>
        </p:txBody>
      </p:sp>
      <p:sp>
        <p:nvSpPr>
          <p:cNvPr id="5" name="Date Placeholder 4">
            <a:extLst>
              <a:ext uri="{FF2B5EF4-FFF2-40B4-BE49-F238E27FC236}">
                <a16:creationId xmlns:a16="http://schemas.microsoft.com/office/drawing/2014/main" id="{8A27D44D-5D48-428F-8F85-5F0B0C8BDC6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09631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The history of Desert Regional Medical Center traces its roots back to 1942. The U.S. Army purchased the El Mirador Hotel and converted it into the 1,600-bed </a:t>
            </a:r>
            <a:r>
              <a:rPr lang="en-US"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Torney</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General Hospital to treat soldiers injured during WWII. The facility was turned back into a hotel after the war. </a:t>
            </a:r>
            <a:endParaRPr lang="en-US" sz="18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By 1948, DHCD was established to operate a 38-bed non-profit hospital next to the hotel. </a:t>
            </a:r>
            <a:endParaRPr lang="en-US" sz="18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Over time, the hotel closed and was purchased by DHCD in 1972. </a:t>
            </a:r>
            <a:endParaRPr lang="en-US" sz="18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Since then, Desert Regional Medical Center has undergone a series of expansions to the current 385-bed facility. </a:t>
            </a:r>
            <a:endParaRPr lang="en-US" sz="18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DHCD operated the hospital until 1997 when Tenet Health paid DHCD $100 million upfront for a 30-year lease to run Desert Regional Medical Center.</a:t>
            </a: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In 2027, that lease agreement ends.</a:t>
            </a:r>
          </a:p>
          <a:p>
            <a:pPr marL="342860" indent="-342860">
              <a:lnSpc>
                <a:spcPct val="120000"/>
              </a:lnSpc>
              <a:buFont typeface="Arial" panose="020B0604020202020204" pitchFamily="34" charset="0"/>
              <a:buChar char="●"/>
            </a:pPr>
            <a:r>
              <a:rPr lang="en-US" sz="18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And by 2030, we’ll need to have all required seismic upgrades in place.</a:t>
            </a:r>
            <a:endParaRPr lang="en-US" sz="1800" dirty="0">
              <a:latin typeface="Noto Sans Symbols" panose="020B0502040504020204" pitchFamily="34" charset="0"/>
              <a:ea typeface="Noto Sans Symbols" panose="020B0502040504020204" pitchFamily="34" charset="0"/>
              <a:cs typeface="Noto Sans Symbols" panose="020B0502040504020204" pitchFamily="34"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5</a:t>
            </a:fld>
            <a:endParaRPr lang="en-US"/>
          </a:p>
        </p:txBody>
      </p:sp>
      <p:sp>
        <p:nvSpPr>
          <p:cNvPr id="5" name="Date Placeholder 4">
            <a:extLst>
              <a:ext uri="{FF2B5EF4-FFF2-40B4-BE49-F238E27FC236}">
                <a16:creationId xmlns:a16="http://schemas.microsoft.com/office/drawing/2014/main" id="{2B1FAF0E-72A4-FE50-4029-D12B0214823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4124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initial proposal was provided to the District in September last year after several years of talks.</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This proposal would extend Tenet’s current lease from 2027 to 2057.</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Tenet would pay the District the full fair market value of the hospital approximately $475 million in today’s dollars. Tenet proposes to pay the $475 million to the District in two ways.</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Assuming responsibility for the seismic upgrade of the hospital, as required by state law by 2030. The cost of this upgrade is estimated by the District to be $185 Million. </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Paying the balance of the price in a series of installment payments over 15 years. Those installments would total about $290 million in today’s dollars.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171430" indent="-171430">
              <a:buFont typeface="Arial" panose="020B0604020202020204" pitchFamily="34" charset="0"/>
              <a:buChar char="•"/>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Tenet is proposing that at the end of the lease, title to the hospital will if they choose, transfer to them. If they exercise the option, they would pay the District an extra $100 million. ($10 Million in today’s dollars)</a:t>
            </a:r>
            <a:r>
              <a:rPr lang="en-US" dirty="0">
                <a:effectLst/>
              </a:rPr>
              <a:t> </a:t>
            </a: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6</a:t>
            </a:fld>
            <a:endParaRPr lang="en-US"/>
          </a:p>
        </p:txBody>
      </p:sp>
      <p:sp>
        <p:nvSpPr>
          <p:cNvPr id="5" name="Date Placeholder 4">
            <a:extLst>
              <a:ext uri="{FF2B5EF4-FFF2-40B4-BE49-F238E27FC236}">
                <a16:creationId xmlns:a16="http://schemas.microsoft.com/office/drawing/2014/main" id="{BBE02DE9-9825-7599-B966-33836BE5663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8767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8</a:t>
            </a:fld>
            <a:endParaRPr lang="en-US"/>
          </a:p>
        </p:txBody>
      </p:sp>
      <p:sp>
        <p:nvSpPr>
          <p:cNvPr id="5" name="Date Placeholder 4">
            <a:extLst>
              <a:ext uri="{FF2B5EF4-FFF2-40B4-BE49-F238E27FC236}">
                <a16:creationId xmlns:a16="http://schemas.microsoft.com/office/drawing/2014/main" id="{6C6AAE70-6DFA-9B07-D3E0-75490D9B8DA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7824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9</a:t>
            </a:fld>
            <a:endParaRPr lang="en-US"/>
          </a:p>
        </p:txBody>
      </p:sp>
      <p:sp>
        <p:nvSpPr>
          <p:cNvPr id="5" name="Date Placeholder 4">
            <a:extLst>
              <a:ext uri="{FF2B5EF4-FFF2-40B4-BE49-F238E27FC236}">
                <a16:creationId xmlns:a16="http://schemas.microsoft.com/office/drawing/2014/main" id="{8B1BD974-0324-668D-81F6-BDB3DE6E542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3344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We could allow the lease to expire and assume operating responsibility for the hospital.</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We’ve retained consultants to report on the cost and feasibility of the District assuming operating responsibility for the hospital in 2027.</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457146">
              <a:lnSpc>
                <a:spcPct val="107000"/>
              </a:lnSpc>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Benefits Include:</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More local control of hospital functions, potentially improving patient and staff experiences.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Retaining the hospital as a District asset.</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228573">
              <a:lnSpc>
                <a:spcPct val="107000"/>
              </a:lnSpc>
              <a:spcAft>
                <a:spcPts val="799"/>
              </a:spcAf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Challenges Include:</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228573">
              <a:lnSpc>
                <a:spcPct val="107000"/>
              </a:lnSpc>
              <a:spcAft>
                <a:spcPts val="799"/>
              </a:spcAf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District would need to borrow significant funds to be able to afford the hospital’s start-up operating and capital costs.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District and its taxpayers would need to pay $185 million for seismic work, funded by a voter-approved District-wide General Obligation Bond to be repaid by property tax assessments.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miss out on $300 million to support community health.</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assume all operating and capital investment risks with no assurance that District could maintain Tenet’s financial performance. </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need to suspend its grant-giving program. </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Desert Health Network, currently spanning three hospitals, would be disrupted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10</a:t>
            </a:fld>
            <a:endParaRPr lang="en-US"/>
          </a:p>
        </p:txBody>
      </p:sp>
      <p:sp>
        <p:nvSpPr>
          <p:cNvPr id="5" name="Date Placeholder 4">
            <a:extLst>
              <a:ext uri="{FF2B5EF4-FFF2-40B4-BE49-F238E27FC236}">
                <a16:creationId xmlns:a16="http://schemas.microsoft.com/office/drawing/2014/main" id="{8B6590BC-8180-BC3C-BCA9-4DCDD97107E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8965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We could allow the lease to expire and assume operating responsibility for the hospital.</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We’ve retained consultants to report on the cost and feasibility of the District assuming operating responsibility for the hospital in 2027.</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457146">
              <a:lnSpc>
                <a:spcPct val="107000"/>
              </a:lnSpc>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Benefits Include:</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More local control of hospital functions, potentially improving patient and staff experiences.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Retaining the hospital as a District asset.</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228573">
              <a:lnSpc>
                <a:spcPct val="107000"/>
              </a:lnSpc>
              <a:spcAft>
                <a:spcPts val="799"/>
              </a:spcAf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60" indent="-342860">
              <a:lnSpc>
                <a:spcPct val="107000"/>
              </a:lnSpc>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Challenges Include:</a:t>
            </a:r>
            <a:endParaRPr lang="en-US" sz="1100" dirty="0">
              <a:latin typeface="Noto Sans Symbols" panose="020B0502040504020204" pitchFamily="34" charset="0"/>
              <a:ea typeface="Noto Sans Symbols" panose="020B0502040504020204" pitchFamily="34" charset="0"/>
              <a:cs typeface="Noto Sans Symbols" panose="020B0502040504020204" pitchFamily="34" charset="0"/>
            </a:endParaRPr>
          </a:p>
          <a:p>
            <a:pPr marL="228573">
              <a:lnSpc>
                <a:spcPct val="107000"/>
              </a:lnSpc>
              <a:spcAft>
                <a:spcPts val="799"/>
              </a:spcAft>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District would need to borrow significant funds to be able to afford the hospital’s start-up operating and capital costs.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District and its taxpayers would need to pay $185 million for seismic work, funded by a voter-approved District-wide General Obligation Bond to be repaid by property tax assessments.</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miss out on $300 million to support community health.</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assume all operating and capital investment risks with no assurance that District could maintain Tenet’s financial performance. </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ourier New" panose="02070309020205020404" pitchFamily="49" charset="0"/>
                <a:ea typeface="Courier New" panose="02070309020205020404" pitchFamily="49" charset="0"/>
                <a:cs typeface="Courier New" panose="02070309020205020404" pitchFamily="49" charset="0"/>
              </a:rPr>
              <a:t>The District would need to suspend its grant-giving program. </a:t>
            </a:r>
            <a:endParaRPr lang="en-US" sz="1100" dirty="0">
              <a:latin typeface="Courier New" panose="02070309020205020404" pitchFamily="49" charset="0"/>
              <a:ea typeface="Courier New" panose="02070309020205020404" pitchFamily="49" charset="0"/>
              <a:cs typeface="Courier New" panose="02070309020205020404" pitchFamily="49" charset="0"/>
            </a:endParaRPr>
          </a:p>
          <a:p>
            <a:pPr marL="742862" lvl="1" indent="-285716">
              <a:lnSpc>
                <a:spcPct val="107000"/>
              </a:lnSpc>
              <a:buFont typeface="Courier New" panose="02070309020205020404" pitchFamily="49" charset="0"/>
              <a:buChar char="o"/>
            </a:pPr>
            <a:r>
              <a:rPr lang="en-US" sz="1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Desert Health Network, currently spanning three hospitals, would be disrupted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11</a:t>
            </a:fld>
            <a:endParaRPr lang="en-US"/>
          </a:p>
        </p:txBody>
      </p:sp>
      <p:sp>
        <p:nvSpPr>
          <p:cNvPr id="5" name="Date Placeholder 4">
            <a:extLst>
              <a:ext uri="{FF2B5EF4-FFF2-40B4-BE49-F238E27FC236}">
                <a16:creationId xmlns:a16="http://schemas.microsoft.com/office/drawing/2014/main" id="{AF1B78B8-AA1E-6890-54CC-F1DCDF2B090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88849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4EE4DA-1EDA-3557-AE31-A770C779A017}"/>
              </a:ext>
            </a:extLst>
          </p:cNvPr>
          <p:cNvSpPr/>
          <p:nvPr userDrawn="1"/>
        </p:nvSpPr>
        <p:spPr>
          <a:xfrm>
            <a:off x="0" y="0"/>
            <a:ext cx="12192000" cy="6858000"/>
          </a:xfrm>
          <a:prstGeom prst="rect">
            <a:avLst/>
          </a:prstGeom>
          <a:solidFill>
            <a:srgbClr val="5ECA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22" descr="A white tower with a cross and palm trees&#10;&#10;Description automatically generated">
            <a:extLst>
              <a:ext uri="{FF2B5EF4-FFF2-40B4-BE49-F238E27FC236}">
                <a16:creationId xmlns:a16="http://schemas.microsoft.com/office/drawing/2014/main" id="{0DA602C9-5105-E2CB-D0E3-62756C012CF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rcRect t="22547" b="22547"/>
          <a:stretch>
            <a:fillRect/>
          </a:stretch>
        </p:blipFill>
        <p:spPr>
          <a:xfrm>
            <a:off x="0" y="0"/>
            <a:ext cx="12192000" cy="6858000"/>
          </a:xfrm>
          <a:prstGeom prst="rect">
            <a:avLst/>
          </a:prstGeom>
          <a:solidFill>
            <a:srgbClr val="164454">
              <a:alpha val="80043"/>
            </a:srgbClr>
          </a:solidFill>
        </p:spPr>
      </p:pic>
      <p:pic>
        <p:nvPicPr>
          <p:cNvPr id="9" name="Picture 8" descr="A blue triangle and a circle&#10;&#10;Description automatically generated">
            <a:extLst>
              <a:ext uri="{FF2B5EF4-FFF2-40B4-BE49-F238E27FC236}">
                <a16:creationId xmlns:a16="http://schemas.microsoft.com/office/drawing/2014/main" id="{B33B1D20-EF07-9469-7C8D-2B5C57002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84" y="-375550"/>
            <a:ext cx="3351180" cy="3504904"/>
          </a:xfrm>
          <a:prstGeom prst="rect">
            <a:avLst/>
          </a:prstGeom>
        </p:spPr>
      </p:pic>
      <p:pic>
        <p:nvPicPr>
          <p:cNvPr id="10" name="Picture 9" descr="A black and white logo with white text&#10;&#10;Description automatically generated">
            <a:extLst>
              <a:ext uri="{FF2B5EF4-FFF2-40B4-BE49-F238E27FC236}">
                <a16:creationId xmlns:a16="http://schemas.microsoft.com/office/drawing/2014/main" id="{7CF72A76-3C71-02AB-709D-1390DFBC73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9567" y="4811486"/>
            <a:ext cx="2713761" cy="1468405"/>
          </a:xfrm>
          <a:prstGeom prst="rect">
            <a:avLst/>
          </a:prstGeom>
        </p:spPr>
      </p:pic>
    </p:spTree>
    <p:extLst>
      <p:ext uri="{BB962C8B-B14F-4D97-AF65-F5344CB8AC3E}">
        <p14:creationId xmlns:p14="http://schemas.microsoft.com/office/powerpoint/2010/main" val="28684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B537-F1B1-8C1A-1BBC-DDF8ABC3C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263309-2AAF-F324-39B6-AE6CC51C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9C50-2652-4565-0C82-417F73A68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E0A74-BBAE-4F02-C547-6D0A3ADF7539}"/>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6" name="Footer Placeholder 5">
            <a:extLst>
              <a:ext uri="{FF2B5EF4-FFF2-40B4-BE49-F238E27FC236}">
                <a16:creationId xmlns:a16="http://schemas.microsoft.com/office/drawing/2014/main" id="{72EC45AB-069B-65D0-BD89-EF8E7A2DA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C9A5F-9F2A-8109-734E-5C2A40EC8861}"/>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171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CBC-FCE9-0679-92BD-5FB58C4C4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5C933-E203-3641-6789-F5C615057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D8960-3EEF-111D-5C6F-EFC39F9A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01E32-F86D-3B1A-2B6E-77F6CD7BC351}"/>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6" name="Footer Placeholder 5">
            <a:extLst>
              <a:ext uri="{FF2B5EF4-FFF2-40B4-BE49-F238E27FC236}">
                <a16:creationId xmlns:a16="http://schemas.microsoft.com/office/drawing/2014/main" id="{D81F8923-BD0E-3C4D-0D2F-E0AA6AB65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CE5FE-8975-2E42-CF63-F61037115F22}"/>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282980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DFD-4D09-1B8D-2E6A-16AADF02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5CF68A-B2A3-9281-F7FD-43869B9E8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8404E-3BC8-5068-2E9E-784EE94CB54C}"/>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5" name="Footer Placeholder 4">
            <a:extLst>
              <a:ext uri="{FF2B5EF4-FFF2-40B4-BE49-F238E27FC236}">
                <a16:creationId xmlns:a16="http://schemas.microsoft.com/office/drawing/2014/main" id="{5F0FDE6F-3B44-232F-9652-347FD5D05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B5733-616B-0108-C7C3-82D8D22B4B3A}"/>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282540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50533-CDFB-58C9-F3DC-F2C12BBE42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40E3D-B012-482B-57F1-AFFF4FFE3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F8C1-120A-F210-36A5-EF9212433FB4}"/>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5" name="Footer Placeholder 4">
            <a:extLst>
              <a:ext uri="{FF2B5EF4-FFF2-40B4-BE49-F238E27FC236}">
                <a16:creationId xmlns:a16="http://schemas.microsoft.com/office/drawing/2014/main" id="{509EAF34-78BD-43E8-3EE3-52660C28B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64337-E63F-1748-6BA1-3BE678DF3D2D}"/>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187475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D6923F7-1835-BD6D-07DF-2E46EADD0924}"/>
              </a:ext>
            </a:extLst>
          </p:cNvPr>
          <p:cNvSpPr/>
          <p:nvPr userDrawn="1"/>
        </p:nvSpPr>
        <p:spPr>
          <a:xfrm>
            <a:off x="6796748" y="0"/>
            <a:ext cx="5395252" cy="6858000"/>
          </a:xfrm>
          <a:custGeom>
            <a:avLst/>
            <a:gdLst>
              <a:gd name="connsiteX0" fmla="*/ 5325320 w 5395252"/>
              <a:gd name="connsiteY0" fmla="*/ 0 h 7079226"/>
              <a:gd name="connsiteX1" fmla="*/ 5395252 w 5395252"/>
              <a:gd name="connsiteY1" fmla="*/ 0 h 7079226"/>
              <a:gd name="connsiteX2" fmla="*/ 5395252 w 5395252"/>
              <a:gd name="connsiteY2" fmla="*/ 7079226 h 7079226"/>
              <a:gd name="connsiteX3" fmla="*/ 0 w 5395252"/>
              <a:gd name="connsiteY3" fmla="*/ 7079226 h 7079226"/>
              <a:gd name="connsiteX4" fmla="*/ 7485 w 5395252"/>
              <a:gd name="connsiteY4" fmla="*/ 7046880 h 7079226"/>
              <a:gd name="connsiteX5" fmla="*/ 20852 w 5395252"/>
              <a:gd name="connsiteY5" fmla="*/ 6988088 h 7079226"/>
              <a:gd name="connsiteX6" fmla="*/ 38992 w 5395252"/>
              <a:gd name="connsiteY6" fmla="*/ 6933855 h 7079226"/>
              <a:gd name="connsiteX7" fmla="*/ 56893 w 5395252"/>
              <a:gd name="connsiteY7" fmla="*/ 6884182 h 7079226"/>
              <a:gd name="connsiteX8" fmla="*/ 79330 w 5395252"/>
              <a:gd name="connsiteY8" fmla="*/ 6839067 h 7079226"/>
              <a:gd name="connsiteX9" fmla="*/ 102005 w 5395252"/>
              <a:gd name="connsiteY9" fmla="*/ 6793713 h 7079226"/>
              <a:gd name="connsiteX10" fmla="*/ 124442 w 5395252"/>
              <a:gd name="connsiteY10" fmla="*/ 6748599 h 7079226"/>
              <a:gd name="connsiteX11" fmla="*/ 151414 w 5395252"/>
              <a:gd name="connsiteY11" fmla="*/ 6707805 h 7079226"/>
              <a:gd name="connsiteX12" fmla="*/ 178385 w 5395252"/>
              <a:gd name="connsiteY12" fmla="*/ 6671809 h 7079226"/>
              <a:gd name="connsiteX13" fmla="*/ 209892 w 5395252"/>
              <a:gd name="connsiteY13" fmla="*/ 6635574 h 7079226"/>
              <a:gd name="connsiteX14" fmla="*/ 272667 w 5395252"/>
              <a:gd name="connsiteY14" fmla="*/ 6567663 h 7079226"/>
              <a:gd name="connsiteX15" fmla="*/ 344751 w 5395252"/>
              <a:gd name="connsiteY15" fmla="*/ 6509111 h 7079226"/>
              <a:gd name="connsiteX16" fmla="*/ 425666 w 5395252"/>
              <a:gd name="connsiteY16" fmla="*/ 6454878 h 7079226"/>
              <a:gd name="connsiteX17" fmla="*/ 511116 w 5395252"/>
              <a:gd name="connsiteY17" fmla="*/ 6409524 h 7079226"/>
              <a:gd name="connsiteX18" fmla="*/ 600862 w 5395252"/>
              <a:gd name="connsiteY18" fmla="*/ 6368969 h 7079226"/>
              <a:gd name="connsiteX19" fmla="*/ 695383 w 5395252"/>
              <a:gd name="connsiteY19" fmla="*/ 6332734 h 7079226"/>
              <a:gd name="connsiteX20" fmla="*/ 798734 w 5395252"/>
              <a:gd name="connsiteY20" fmla="*/ 6301058 h 7079226"/>
              <a:gd name="connsiteX21" fmla="*/ 906621 w 5395252"/>
              <a:gd name="connsiteY21" fmla="*/ 6269382 h 7079226"/>
              <a:gd name="connsiteX22" fmla="*/ 1014508 w 5395252"/>
              <a:gd name="connsiteY22" fmla="*/ 6242265 h 7079226"/>
              <a:gd name="connsiteX23" fmla="*/ 1131465 w 5395252"/>
              <a:gd name="connsiteY23" fmla="*/ 6215149 h 7079226"/>
              <a:gd name="connsiteX24" fmla="*/ 1626025 w 5395252"/>
              <a:gd name="connsiteY24" fmla="*/ 6115802 h 7079226"/>
              <a:gd name="connsiteX25" fmla="*/ 1891207 w 5395252"/>
              <a:gd name="connsiteY25" fmla="*/ 6057010 h 7079226"/>
              <a:gd name="connsiteX26" fmla="*/ 2026066 w 5395252"/>
              <a:gd name="connsiteY26" fmla="*/ 6020774 h 7079226"/>
              <a:gd name="connsiteX27" fmla="*/ 2160924 w 5395252"/>
              <a:gd name="connsiteY27" fmla="*/ 5980220 h 7079226"/>
              <a:gd name="connsiteX28" fmla="*/ 2300318 w 5395252"/>
              <a:gd name="connsiteY28" fmla="*/ 5934866 h 7079226"/>
              <a:gd name="connsiteX29" fmla="*/ 2435176 w 5395252"/>
              <a:gd name="connsiteY29" fmla="*/ 5885192 h 7079226"/>
              <a:gd name="connsiteX30" fmla="*/ 2574570 w 5395252"/>
              <a:gd name="connsiteY30" fmla="*/ 5826400 h 7079226"/>
              <a:gd name="connsiteX31" fmla="*/ 2713963 w 5395252"/>
              <a:gd name="connsiteY31" fmla="*/ 5763288 h 7079226"/>
              <a:gd name="connsiteX32" fmla="*/ 2853356 w 5395252"/>
              <a:gd name="connsiteY32" fmla="*/ 5690818 h 7079226"/>
              <a:gd name="connsiteX33" fmla="*/ 2992750 w 5395252"/>
              <a:gd name="connsiteY33" fmla="*/ 5609468 h 7079226"/>
              <a:gd name="connsiteX34" fmla="*/ 3132144 w 5395252"/>
              <a:gd name="connsiteY34" fmla="*/ 5519240 h 7079226"/>
              <a:gd name="connsiteX35" fmla="*/ 3267002 w 5395252"/>
              <a:gd name="connsiteY35" fmla="*/ 5419653 h 7079226"/>
              <a:gd name="connsiteX36" fmla="*/ 3397326 w 5395252"/>
              <a:gd name="connsiteY36" fmla="*/ 5311187 h 7079226"/>
              <a:gd name="connsiteX37" fmla="*/ 3518817 w 5395252"/>
              <a:gd name="connsiteY37" fmla="*/ 5207281 h 7079226"/>
              <a:gd name="connsiteX38" fmla="*/ 3626704 w 5395252"/>
              <a:gd name="connsiteY38" fmla="*/ 5103375 h 7079226"/>
              <a:gd name="connsiteX39" fmla="*/ 3730056 w 5395252"/>
              <a:gd name="connsiteY39" fmla="*/ 4999228 h 7079226"/>
              <a:gd name="connsiteX40" fmla="*/ 3820041 w 5395252"/>
              <a:gd name="connsiteY40" fmla="*/ 4895322 h 7079226"/>
              <a:gd name="connsiteX41" fmla="*/ 3900956 w 5395252"/>
              <a:gd name="connsiteY41" fmla="*/ 4786856 h 7079226"/>
              <a:gd name="connsiteX42" fmla="*/ 3972801 w 5395252"/>
              <a:gd name="connsiteY42" fmla="*/ 4682950 h 7079226"/>
              <a:gd name="connsiteX43" fmla="*/ 4035814 w 5395252"/>
              <a:gd name="connsiteY43" fmla="*/ 4579043 h 7079226"/>
              <a:gd name="connsiteX44" fmla="*/ 4094293 w 5395252"/>
              <a:gd name="connsiteY44" fmla="*/ 4474897 h 7079226"/>
              <a:gd name="connsiteX45" fmla="*/ 4143701 w 5395252"/>
              <a:gd name="connsiteY45" fmla="*/ 4366431 h 7079226"/>
              <a:gd name="connsiteX46" fmla="*/ 4188574 w 5395252"/>
              <a:gd name="connsiteY46" fmla="*/ 4262525 h 7079226"/>
              <a:gd name="connsiteX47" fmla="*/ 4229152 w 5395252"/>
              <a:gd name="connsiteY47" fmla="*/ 4154059 h 7079226"/>
              <a:gd name="connsiteX48" fmla="*/ 4260658 w 5395252"/>
              <a:gd name="connsiteY48" fmla="*/ 4045593 h 7079226"/>
              <a:gd name="connsiteX49" fmla="*/ 4287630 w 5395252"/>
              <a:gd name="connsiteY49" fmla="*/ 3932568 h 7079226"/>
              <a:gd name="connsiteX50" fmla="*/ 4310066 w 5395252"/>
              <a:gd name="connsiteY50" fmla="*/ 3819543 h 7079226"/>
              <a:gd name="connsiteX51" fmla="*/ 4327968 w 5395252"/>
              <a:gd name="connsiteY51" fmla="*/ 3706518 h 7079226"/>
              <a:gd name="connsiteX52" fmla="*/ 4341573 w 5395252"/>
              <a:gd name="connsiteY52" fmla="*/ 3593492 h 7079226"/>
              <a:gd name="connsiteX53" fmla="*/ 4354940 w 5395252"/>
              <a:gd name="connsiteY53" fmla="*/ 3476148 h 7079226"/>
              <a:gd name="connsiteX54" fmla="*/ 4368545 w 5395252"/>
              <a:gd name="connsiteY54" fmla="*/ 3236419 h 7079226"/>
              <a:gd name="connsiteX55" fmla="*/ 4377376 w 5395252"/>
              <a:gd name="connsiteY55" fmla="*/ 2987812 h 7079226"/>
              <a:gd name="connsiteX56" fmla="*/ 4381912 w 5395252"/>
              <a:gd name="connsiteY56" fmla="*/ 2730325 h 7079226"/>
              <a:gd name="connsiteX57" fmla="*/ 4386446 w 5395252"/>
              <a:gd name="connsiteY57" fmla="*/ 2459161 h 7079226"/>
              <a:gd name="connsiteX58" fmla="*/ 4400052 w 5395252"/>
              <a:gd name="connsiteY58" fmla="*/ 2174318 h 7079226"/>
              <a:gd name="connsiteX59" fmla="*/ 4417953 w 5395252"/>
              <a:gd name="connsiteY59" fmla="*/ 1876037 h 7079226"/>
              <a:gd name="connsiteX60" fmla="*/ 4431558 w 5395252"/>
              <a:gd name="connsiteY60" fmla="*/ 1722217 h 7079226"/>
              <a:gd name="connsiteX61" fmla="*/ 4444925 w 5395252"/>
              <a:gd name="connsiteY61" fmla="*/ 1564078 h 7079226"/>
              <a:gd name="connsiteX62" fmla="*/ 4471897 w 5395252"/>
              <a:gd name="connsiteY62" fmla="*/ 1405939 h 7079226"/>
              <a:gd name="connsiteX63" fmla="*/ 4503403 w 5395252"/>
              <a:gd name="connsiteY63" fmla="*/ 1256678 h 7079226"/>
              <a:gd name="connsiteX64" fmla="*/ 4543742 w 5395252"/>
              <a:gd name="connsiteY64" fmla="*/ 1111977 h 7079226"/>
              <a:gd name="connsiteX65" fmla="*/ 4593389 w 5395252"/>
              <a:gd name="connsiteY65" fmla="*/ 976395 h 7079226"/>
              <a:gd name="connsiteX66" fmla="*/ 4647332 w 5395252"/>
              <a:gd name="connsiteY66" fmla="*/ 849931 h 7079226"/>
              <a:gd name="connsiteX67" fmla="*/ 4710107 w 5395252"/>
              <a:gd name="connsiteY67" fmla="*/ 727787 h 7079226"/>
              <a:gd name="connsiteX68" fmla="*/ 4777655 w 5395252"/>
              <a:gd name="connsiteY68" fmla="*/ 610443 h 7079226"/>
              <a:gd name="connsiteX69" fmla="*/ 4849500 w 5395252"/>
              <a:gd name="connsiteY69" fmla="*/ 501977 h 7079226"/>
              <a:gd name="connsiteX70" fmla="*/ 4925880 w 5395252"/>
              <a:gd name="connsiteY70" fmla="*/ 397831 h 7079226"/>
              <a:gd name="connsiteX71" fmla="*/ 5011331 w 5395252"/>
              <a:gd name="connsiteY71" fmla="*/ 303043 h 7079226"/>
              <a:gd name="connsiteX72" fmla="*/ 5092246 w 5395252"/>
              <a:gd name="connsiteY72" fmla="*/ 212575 h 7079226"/>
              <a:gd name="connsiteX73" fmla="*/ 5182231 w 5395252"/>
              <a:gd name="connsiteY73" fmla="*/ 126666 h 7079226"/>
              <a:gd name="connsiteX74" fmla="*/ 5272216 w 5395252"/>
              <a:gd name="connsiteY74" fmla="*/ 45317 h 707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395252" h="7079226">
                <a:moveTo>
                  <a:pt x="5325320" y="0"/>
                </a:moveTo>
                <a:lnTo>
                  <a:pt x="5395252" y="0"/>
                </a:lnTo>
                <a:lnTo>
                  <a:pt x="5395252" y="7079226"/>
                </a:lnTo>
                <a:lnTo>
                  <a:pt x="0" y="7079226"/>
                </a:lnTo>
                <a:lnTo>
                  <a:pt x="7485" y="7046880"/>
                </a:lnTo>
                <a:lnTo>
                  <a:pt x="20852" y="6988088"/>
                </a:lnTo>
                <a:lnTo>
                  <a:pt x="38992" y="6933855"/>
                </a:lnTo>
                <a:lnTo>
                  <a:pt x="56893" y="6884182"/>
                </a:lnTo>
                <a:lnTo>
                  <a:pt x="79330" y="6839067"/>
                </a:lnTo>
                <a:lnTo>
                  <a:pt x="102005" y="6793713"/>
                </a:lnTo>
                <a:lnTo>
                  <a:pt x="124442" y="6748599"/>
                </a:lnTo>
                <a:lnTo>
                  <a:pt x="151414" y="6707805"/>
                </a:lnTo>
                <a:lnTo>
                  <a:pt x="178385" y="6671809"/>
                </a:lnTo>
                <a:lnTo>
                  <a:pt x="209892" y="6635574"/>
                </a:lnTo>
                <a:lnTo>
                  <a:pt x="272667" y="6567663"/>
                </a:lnTo>
                <a:lnTo>
                  <a:pt x="344751" y="6509111"/>
                </a:lnTo>
                <a:lnTo>
                  <a:pt x="425666" y="6454878"/>
                </a:lnTo>
                <a:lnTo>
                  <a:pt x="511116" y="6409524"/>
                </a:lnTo>
                <a:lnTo>
                  <a:pt x="600862" y="6368969"/>
                </a:lnTo>
                <a:lnTo>
                  <a:pt x="695383" y="6332734"/>
                </a:lnTo>
                <a:lnTo>
                  <a:pt x="798734" y="6301058"/>
                </a:lnTo>
                <a:lnTo>
                  <a:pt x="906621" y="6269382"/>
                </a:lnTo>
                <a:lnTo>
                  <a:pt x="1014508" y="6242265"/>
                </a:lnTo>
                <a:lnTo>
                  <a:pt x="1131465" y="6215149"/>
                </a:lnTo>
                <a:lnTo>
                  <a:pt x="1626025" y="6115802"/>
                </a:lnTo>
                <a:lnTo>
                  <a:pt x="1891207" y="6057010"/>
                </a:lnTo>
                <a:lnTo>
                  <a:pt x="2026066" y="6020774"/>
                </a:lnTo>
                <a:lnTo>
                  <a:pt x="2160924" y="5980220"/>
                </a:lnTo>
                <a:lnTo>
                  <a:pt x="2300318" y="5934866"/>
                </a:lnTo>
                <a:lnTo>
                  <a:pt x="2435176" y="5885192"/>
                </a:lnTo>
                <a:lnTo>
                  <a:pt x="2574570" y="5826400"/>
                </a:lnTo>
                <a:lnTo>
                  <a:pt x="2713963" y="5763288"/>
                </a:lnTo>
                <a:lnTo>
                  <a:pt x="2853356" y="5690818"/>
                </a:lnTo>
                <a:lnTo>
                  <a:pt x="2992750" y="5609468"/>
                </a:lnTo>
                <a:lnTo>
                  <a:pt x="3132144" y="5519240"/>
                </a:lnTo>
                <a:lnTo>
                  <a:pt x="3267002" y="5419653"/>
                </a:lnTo>
                <a:lnTo>
                  <a:pt x="3397326" y="5311187"/>
                </a:lnTo>
                <a:lnTo>
                  <a:pt x="3518817" y="5207281"/>
                </a:lnTo>
                <a:lnTo>
                  <a:pt x="3626704" y="5103375"/>
                </a:lnTo>
                <a:lnTo>
                  <a:pt x="3730056" y="4999228"/>
                </a:lnTo>
                <a:lnTo>
                  <a:pt x="3820041" y="4895322"/>
                </a:lnTo>
                <a:lnTo>
                  <a:pt x="3900956" y="4786856"/>
                </a:lnTo>
                <a:lnTo>
                  <a:pt x="3972801" y="4682950"/>
                </a:lnTo>
                <a:lnTo>
                  <a:pt x="4035814" y="4579043"/>
                </a:lnTo>
                <a:lnTo>
                  <a:pt x="4094293" y="4474897"/>
                </a:lnTo>
                <a:lnTo>
                  <a:pt x="4143701" y="4366431"/>
                </a:lnTo>
                <a:lnTo>
                  <a:pt x="4188574" y="4262525"/>
                </a:lnTo>
                <a:lnTo>
                  <a:pt x="4229152" y="4154059"/>
                </a:lnTo>
                <a:lnTo>
                  <a:pt x="4260658" y="4045593"/>
                </a:lnTo>
                <a:lnTo>
                  <a:pt x="4287630" y="3932568"/>
                </a:lnTo>
                <a:lnTo>
                  <a:pt x="4310066" y="3819543"/>
                </a:lnTo>
                <a:lnTo>
                  <a:pt x="4327968" y="3706518"/>
                </a:lnTo>
                <a:lnTo>
                  <a:pt x="4341573" y="3593492"/>
                </a:lnTo>
                <a:lnTo>
                  <a:pt x="4354940" y="3476148"/>
                </a:lnTo>
                <a:lnTo>
                  <a:pt x="4368545" y="3236419"/>
                </a:lnTo>
                <a:lnTo>
                  <a:pt x="4377376" y="2987812"/>
                </a:lnTo>
                <a:lnTo>
                  <a:pt x="4381912" y="2730325"/>
                </a:lnTo>
                <a:lnTo>
                  <a:pt x="4386446" y="2459161"/>
                </a:lnTo>
                <a:lnTo>
                  <a:pt x="4400052" y="2174318"/>
                </a:lnTo>
                <a:lnTo>
                  <a:pt x="4417953" y="1876037"/>
                </a:lnTo>
                <a:lnTo>
                  <a:pt x="4431558" y="1722217"/>
                </a:lnTo>
                <a:lnTo>
                  <a:pt x="4444925" y="1564078"/>
                </a:lnTo>
                <a:lnTo>
                  <a:pt x="4471897" y="1405939"/>
                </a:lnTo>
                <a:lnTo>
                  <a:pt x="4503403" y="1256678"/>
                </a:lnTo>
                <a:lnTo>
                  <a:pt x="4543742" y="1111977"/>
                </a:lnTo>
                <a:lnTo>
                  <a:pt x="4593389" y="976395"/>
                </a:lnTo>
                <a:lnTo>
                  <a:pt x="4647332" y="849931"/>
                </a:lnTo>
                <a:lnTo>
                  <a:pt x="4710107" y="727787"/>
                </a:lnTo>
                <a:lnTo>
                  <a:pt x="4777655" y="610443"/>
                </a:lnTo>
                <a:lnTo>
                  <a:pt x="4849500" y="501977"/>
                </a:lnTo>
                <a:lnTo>
                  <a:pt x="4925880" y="397831"/>
                </a:lnTo>
                <a:lnTo>
                  <a:pt x="5011331" y="303043"/>
                </a:lnTo>
                <a:lnTo>
                  <a:pt x="5092246" y="212575"/>
                </a:lnTo>
                <a:lnTo>
                  <a:pt x="5182231" y="126666"/>
                </a:lnTo>
                <a:lnTo>
                  <a:pt x="5272216" y="45317"/>
                </a:lnTo>
                <a:close/>
              </a:path>
            </a:pathLst>
          </a:cu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6D119FEF-C6E6-87A7-E30A-CB774F5F1E99}"/>
              </a:ext>
            </a:extLst>
          </p:cNvPr>
          <p:cNvSpPr>
            <a:spLocks noGrp="1"/>
          </p:cNvSpPr>
          <p:nvPr>
            <p:ph type="pic" sz="quarter" idx="13"/>
          </p:nvPr>
        </p:nvSpPr>
        <p:spPr>
          <a:xfrm>
            <a:off x="6763657" y="872672"/>
            <a:ext cx="4702629" cy="5112657"/>
          </a:xfrm>
          <a:custGeom>
            <a:avLst/>
            <a:gdLst>
              <a:gd name="connsiteX0" fmla="*/ 251732 w 4702629"/>
              <a:gd name="connsiteY0" fmla="*/ 0 h 5112657"/>
              <a:gd name="connsiteX1" fmla="*/ 4450897 w 4702629"/>
              <a:gd name="connsiteY1" fmla="*/ 0 h 5112657"/>
              <a:gd name="connsiteX2" fmla="*/ 4702629 w 4702629"/>
              <a:gd name="connsiteY2" fmla="*/ 251732 h 5112657"/>
              <a:gd name="connsiteX3" fmla="*/ 4702629 w 4702629"/>
              <a:gd name="connsiteY3" fmla="*/ 4860925 h 5112657"/>
              <a:gd name="connsiteX4" fmla="*/ 4450897 w 4702629"/>
              <a:gd name="connsiteY4" fmla="*/ 5112657 h 5112657"/>
              <a:gd name="connsiteX5" fmla="*/ 251732 w 4702629"/>
              <a:gd name="connsiteY5" fmla="*/ 5112657 h 5112657"/>
              <a:gd name="connsiteX6" fmla="*/ 0 w 4702629"/>
              <a:gd name="connsiteY6" fmla="*/ 4860925 h 5112657"/>
              <a:gd name="connsiteX7" fmla="*/ 0 w 4702629"/>
              <a:gd name="connsiteY7" fmla="*/ 251732 h 5112657"/>
              <a:gd name="connsiteX8" fmla="*/ 251732 w 4702629"/>
              <a:gd name="connsiteY8" fmla="*/ 0 h 51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629" h="5112657">
                <a:moveTo>
                  <a:pt x="251732" y="0"/>
                </a:moveTo>
                <a:lnTo>
                  <a:pt x="4450897" y="0"/>
                </a:lnTo>
                <a:cubicBezTo>
                  <a:pt x="4589925" y="0"/>
                  <a:pt x="4702629" y="112704"/>
                  <a:pt x="4702629" y="251732"/>
                </a:cubicBezTo>
                <a:lnTo>
                  <a:pt x="4702629" y="4860925"/>
                </a:lnTo>
                <a:cubicBezTo>
                  <a:pt x="4702629" y="4999953"/>
                  <a:pt x="4589925" y="5112657"/>
                  <a:pt x="4450897" y="5112657"/>
                </a:cubicBezTo>
                <a:lnTo>
                  <a:pt x="251732" y="5112657"/>
                </a:lnTo>
                <a:cubicBezTo>
                  <a:pt x="112704" y="5112657"/>
                  <a:pt x="0" y="4999953"/>
                  <a:pt x="0" y="4860925"/>
                </a:cubicBezTo>
                <a:lnTo>
                  <a:pt x="0" y="251732"/>
                </a:lnTo>
                <a:cubicBezTo>
                  <a:pt x="0" y="112704"/>
                  <a:pt x="112704" y="0"/>
                  <a:pt x="251732" y="0"/>
                </a:cubicBezTo>
                <a:close/>
              </a:path>
            </a:pathLst>
          </a:cu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59082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9167E315-79B0-2BCA-2201-3434E8C5A127}"/>
              </a:ext>
            </a:extLst>
          </p:cNvPr>
          <p:cNvSpPr>
            <a:spLocks noGrp="1"/>
          </p:cNvSpPr>
          <p:nvPr>
            <p:ph type="pic" sz="quarter" idx="13"/>
          </p:nvPr>
        </p:nvSpPr>
        <p:spPr>
          <a:xfrm>
            <a:off x="1291773" y="1387928"/>
            <a:ext cx="4082144" cy="4082144"/>
          </a:xfrm>
          <a:custGeom>
            <a:avLst/>
            <a:gdLst>
              <a:gd name="connsiteX0" fmla="*/ 2041072 w 4082144"/>
              <a:gd name="connsiteY0" fmla="*/ 0 h 4082144"/>
              <a:gd name="connsiteX1" fmla="*/ 4082144 w 4082144"/>
              <a:gd name="connsiteY1" fmla="*/ 2041072 h 4082144"/>
              <a:gd name="connsiteX2" fmla="*/ 2041072 w 4082144"/>
              <a:gd name="connsiteY2" fmla="*/ 4082144 h 4082144"/>
              <a:gd name="connsiteX3" fmla="*/ 0 w 4082144"/>
              <a:gd name="connsiteY3" fmla="*/ 2041072 h 4082144"/>
              <a:gd name="connsiteX4" fmla="*/ 2041072 w 4082144"/>
              <a:gd name="connsiteY4" fmla="*/ 0 h 40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44" h="4082144">
                <a:moveTo>
                  <a:pt x="2041072" y="0"/>
                </a:moveTo>
                <a:cubicBezTo>
                  <a:pt x="3168325" y="0"/>
                  <a:pt x="4082144" y="913819"/>
                  <a:pt x="4082144" y="2041072"/>
                </a:cubicBezTo>
                <a:cubicBezTo>
                  <a:pt x="4082144" y="3168325"/>
                  <a:pt x="3168325" y="4082144"/>
                  <a:pt x="2041072" y="4082144"/>
                </a:cubicBezTo>
                <a:cubicBezTo>
                  <a:pt x="913819" y="4082144"/>
                  <a:pt x="0" y="3168325"/>
                  <a:pt x="0" y="2041072"/>
                </a:cubicBezTo>
                <a:cubicBezTo>
                  <a:pt x="0" y="913819"/>
                  <a:pt x="913819" y="0"/>
                  <a:pt x="2041072" y="0"/>
                </a:cubicBezTo>
                <a:close/>
              </a:path>
            </a:pathLst>
          </a:custGeom>
          <a:solidFill>
            <a:schemeClr val="bg2"/>
          </a:solidFill>
        </p:spPr>
        <p:txBody>
          <a:bodyPr wrap="square">
            <a:noAutofit/>
          </a:bodyPr>
          <a:lstStyle/>
          <a:p>
            <a:endParaRPr lang="en-US" dirty="0"/>
          </a:p>
        </p:txBody>
      </p:sp>
      <p:sp>
        <p:nvSpPr>
          <p:cNvPr id="7" name="Title Placeholder 1">
            <a:extLst>
              <a:ext uri="{FF2B5EF4-FFF2-40B4-BE49-F238E27FC236}">
                <a16:creationId xmlns:a16="http://schemas.microsoft.com/office/drawing/2014/main" id="{2E337676-D638-51D3-AA42-E4C9A8811352}"/>
              </a:ext>
            </a:extLst>
          </p:cNvPr>
          <p:cNvSpPr>
            <a:spLocks noGrp="1"/>
          </p:cNvSpPr>
          <p:nvPr>
            <p:ph type="title"/>
          </p:nvPr>
        </p:nvSpPr>
        <p:spPr>
          <a:xfrm>
            <a:off x="5812970" y="365125"/>
            <a:ext cx="5834743" cy="1420132"/>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1BBE296-52E8-8A21-FF22-8EED2914D587}"/>
              </a:ext>
            </a:extLst>
          </p:cNvPr>
          <p:cNvSpPr>
            <a:spLocks noGrp="1"/>
          </p:cNvSpPr>
          <p:nvPr>
            <p:ph idx="1"/>
          </p:nvPr>
        </p:nvSpPr>
        <p:spPr>
          <a:xfrm>
            <a:off x="5812970" y="1937657"/>
            <a:ext cx="5834743" cy="4239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B1EA514-C235-E885-3855-50772BB6C265}"/>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4" name="Footer Placeholder 3">
            <a:extLst>
              <a:ext uri="{FF2B5EF4-FFF2-40B4-BE49-F238E27FC236}">
                <a16:creationId xmlns:a16="http://schemas.microsoft.com/office/drawing/2014/main" id="{8DB10C9E-FB50-C777-3EAE-039B0E419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DA7084-1B69-B3F2-83C8-B8ECFEBF88E8}"/>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48415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D06D8D-622E-6FD8-52BA-FAF0D5BD8C39}"/>
              </a:ext>
            </a:extLst>
          </p:cNvPr>
          <p:cNvSpPr>
            <a:spLocks noGrp="1"/>
          </p:cNvSpPr>
          <p:nvPr>
            <p:ph type="pic" sz="quarter" idx="13"/>
          </p:nvPr>
        </p:nvSpPr>
        <p:spPr>
          <a:xfrm>
            <a:off x="0" y="0"/>
            <a:ext cx="5016500" cy="6858000"/>
          </a:xfrm>
          <a:pattFill prst="pct10">
            <a:fgClr>
              <a:schemeClr val="accent1"/>
            </a:fgClr>
            <a:bgClr>
              <a:schemeClr val="bg1"/>
            </a:bgClr>
          </a:pattFill>
        </p:spPr>
        <p:txBody>
          <a:bodyPr/>
          <a:lstStyle/>
          <a:p>
            <a:endParaRPr lang="en-US"/>
          </a:p>
        </p:txBody>
      </p:sp>
      <p:sp>
        <p:nvSpPr>
          <p:cNvPr id="2" name="Title 1">
            <a:extLst>
              <a:ext uri="{FF2B5EF4-FFF2-40B4-BE49-F238E27FC236}">
                <a16:creationId xmlns:a16="http://schemas.microsoft.com/office/drawing/2014/main" id="{CC27A820-ECE5-887E-627F-C701E74071C5}"/>
              </a:ext>
            </a:extLst>
          </p:cNvPr>
          <p:cNvSpPr>
            <a:spLocks noGrp="1"/>
          </p:cNvSpPr>
          <p:nvPr>
            <p:ph type="title"/>
          </p:nvPr>
        </p:nvSpPr>
        <p:spPr>
          <a:xfrm>
            <a:off x="5419898" y="365125"/>
            <a:ext cx="593390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49C640-F750-BEB0-CC4B-01D88D3662A3}"/>
              </a:ext>
            </a:extLst>
          </p:cNvPr>
          <p:cNvSpPr>
            <a:spLocks noGrp="1"/>
          </p:cNvSpPr>
          <p:nvPr>
            <p:ph idx="1"/>
          </p:nvPr>
        </p:nvSpPr>
        <p:spPr>
          <a:xfrm>
            <a:off x="5419898" y="1825625"/>
            <a:ext cx="59339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A33-1445-4F01-FF2C-D3A6ABAA6EF2}"/>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5" name="Footer Placeholder 4">
            <a:extLst>
              <a:ext uri="{FF2B5EF4-FFF2-40B4-BE49-F238E27FC236}">
                <a16:creationId xmlns:a16="http://schemas.microsoft.com/office/drawing/2014/main" id="{D940D419-DCD1-C6EF-C209-2CA1B9571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C2793-4F31-7C66-316C-C904DA3D48A4}"/>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208535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A7E8-70AE-4159-DAB3-E22969392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81A68-8521-5C6D-DE51-60260C7CE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CA596-EBAB-93C8-B754-EF92F98039F3}"/>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5" name="Footer Placeholder 4">
            <a:extLst>
              <a:ext uri="{FF2B5EF4-FFF2-40B4-BE49-F238E27FC236}">
                <a16:creationId xmlns:a16="http://schemas.microsoft.com/office/drawing/2014/main" id="{1C53EE05-77C9-50EC-E9E9-3530A23CC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B0A26-8956-F5AD-F6A0-C883F0D79CBA}"/>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172220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295C-6290-70FA-5EDE-98F29FBE0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1EACE-C8D9-6AE3-18AB-13FDB98D2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C9281-6C66-E774-73F3-28215DC3A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913F3-CA4C-010C-F761-8A90B284FDD2}"/>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6" name="Footer Placeholder 5">
            <a:extLst>
              <a:ext uri="{FF2B5EF4-FFF2-40B4-BE49-F238E27FC236}">
                <a16:creationId xmlns:a16="http://schemas.microsoft.com/office/drawing/2014/main" id="{345C4E0F-8279-13AE-C573-D74C6CC3F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9AD9F-BC56-0DBA-F2F0-5202B79008E5}"/>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77422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67E-8191-DEEB-AFC1-BD7B80D4E5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5FDCFD-BA9A-60F0-1D4C-90909B7D1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5F406-4467-1B4E-3AD1-7E4BF4722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F8356-4B31-58AF-B774-75E0916BE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B50AD-46B3-A16F-E3A8-2028DD97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A073-7016-A56E-E004-154A1DE12ACF}"/>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8" name="Footer Placeholder 7">
            <a:extLst>
              <a:ext uri="{FF2B5EF4-FFF2-40B4-BE49-F238E27FC236}">
                <a16:creationId xmlns:a16="http://schemas.microsoft.com/office/drawing/2014/main" id="{4051CFEA-BCB1-2E9D-65AD-EAA8E27F9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94F09A-BDCD-B0CF-1EDC-9B7EBC0B5A01}"/>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35374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709-352A-784B-9EB8-03B0DBC4E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16760-1781-62E8-91E8-37B27D81D2E6}"/>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4" name="Footer Placeholder 3">
            <a:extLst>
              <a:ext uri="{FF2B5EF4-FFF2-40B4-BE49-F238E27FC236}">
                <a16:creationId xmlns:a16="http://schemas.microsoft.com/office/drawing/2014/main" id="{2BED5694-9AC9-EFF4-CF01-1A259A8B2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14DA5-A362-A36E-E4B0-34832C3D7254}"/>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79658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52063-6E2F-51A5-C2AA-D8D99EACD40F}"/>
              </a:ext>
            </a:extLst>
          </p:cNvPr>
          <p:cNvSpPr>
            <a:spLocks noGrp="1"/>
          </p:cNvSpPr>
          <p:nvPr>
            <p:ph type="dt" sz="half" idx="10"/>
          </p:nvPr>
        </p:nvSpPr>
        <p:spPr/>
        <p:txBody>
          <a:bodyPr/>
          <a:lstStyle/>
          <a:p>
            <a:fld id="{49AF4A58-E3D8-7A46-919D-FAFE9BC2AD76}" type="datetimeFigureOut">
              <a:rPr lang="en-US" smtClean="0"/>
              <a:t>4/30/2024</a:t>
            </a:fld>
            <a:endParaRPr lang="en-US"/>
          </a:p>
        </p:txBody>
      </p:sp>
      <p:sp>
        <p:nvSpPr>
          <p:cNvPr id="3" name="Footer Placeholder 2">
            <a:extLst>
              <a:ext uri="{FF2B5EF4-FFF2-40B4-BE49-F238E27FC236}">
                <a16:creationId xmlns:a16="http://schemas.microsoft.com/office/drawing/2014/main" id="{A5BAAF48-D869-9A09-CF87-27BAD6C848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22F967-EDBB-406B-BD1F-E81933DA574A}"/>
              </a:ext>
            </a:extLst>
          </p:cNvPr>
          <p:cNvSpPr>
            <a:spLocks noGrp="1"/>
          </p:cNvSpPr>
          <p:nvPr>
            <p:ph type="sldNum" sz="quarter" idx="12"/>
          </p:nvPr>
        </p:nvSpPr>
        <p:spPr/>
        <p:txBody>
          <a:bodyPr/>
          <a:lstStyle/>
          <a:p>
            <a:fld id="{19CB093C-6DD9-4949-A90D-1C2A0AB4E256}" type="slidenum">
              <a:rPr lang="en-US" smtClean="0"/>
              <a:t>‹#›</a:t>
            </a:fld>
            <a:endParaRPr lang="en-US"/>
          </a:p>
        </p:txBody>
      </p:sp>
    </p:spTree>
    <p:extLst>
      <p:ext uri="{BB962C8B-B14F-4D97-AF65-F5344CB8AC3E}">
        <p14:creationId xmlns:p14="http://schemas.microsoft.com/office/powerpoint/2010/main" val="111966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9CDE6-C000-A01C-C989-B8505AEFE2B0}"/>
              </a:ext>
            </a:extLst>
          </p:cNvPr>
          <p:cNvSpPr/>
          <p:nvPr userDrawn="1"/>
        </p:nvSpPr>
        <p:spPr>
          <a:xfrm>
            <a:off x="0" y="6492874"/>
            <a:ext cx="12192000" cy="365125"/>
          </a:xfrm>
          <a:prstGeom prst="rect">
            <a:avLst/>
          </a:prstGeom>
          <a:solidFill>
            <a:srgbClr val="5EC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F88A3DC-AB44-740A-8B90-A82A032562B3}"/>
              </a:ext>
            </a:extLst>
          </p:cNvPr>
          <p:cNvSpPr>
            <a:spLocks noGrp="1"/>
          </p:cNvSpPr>
          <p:nvPr>
            <p:ph type="title"/>
          </p:nvPr>
        </p:nvSpPr>
        <p:spPr>
          <a:xfrm>
            <a:off x="598515" y="365125"/>
            <a:ext cx="1113905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0EF211-E290-1FD9-A60F-40304A60FB24}"/>
              </a:ext>
            </a:extLst>
          </p:cNvPr>
          <p:cNvSpPr>
            <a:spLocks noGrp="1"/>
          </p:cNvSpPr>
          <p:nvPr>
            <p:ph type="body" idx="1"/>
          </p:nvPr>
        </p:nvSpPr>
        <p:spPr>
          <a:xfrm>
            <a:off x="598515" y="1825625"/>
            <a:ext cx="1113905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2CB528-EDA4-C8FD-74DB-F44572936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F4A58-E3D8-7A46-919D-FAFE9BC2AD76}" type="datetimeFigureOut">
              <a:rPr lang="en-US" smtClean="0"/>
              <a:t>4/30/2024</a:t>
            </a:fld>
            <a:endParaRPr lang="en-US"/>
          </a:p>
        </p:txBody>
      </p:sp>
      <p:sp>
        <p:nvSpPr>
          <p:cNvPr id="5" name="Footer Placeholder 4">
            <a:extLst>
              <a:ext uri="{FF2B5EF4-FFF2-40B4-BE49-F238E27FC236}">
                <a16:creationId xmlns:a16="http://schemas.microsoft.com/office/drawing/2014/main" id="{43680E14-1937-DC2F-1F82-9F0823D43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087626-111C-0E65-761F-3F8FD8BDE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B093C-6DD9-4949-A90D-1C2A0AB4E256}" type="slidenum">
              <a:rPr lang="en-US" smtClean="0"/>
              <a:t>‹#›</a:t>
            </a:fld>
            <a:endParaRPr lang="en-US"/>
          </a:p>
        </p:txBody>
      </p:sp>
    </p:spTree>
    <p:extLst>
      <p:ext uri="{BB962C8B-B14F-4D97-AF65-F5344CB8AC3E}">
        <p14:creationId xmlns:p14="http://schemas.microsoft.com/office/powerpoint/2010/main" val="32094834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B5CF42-D698-5832-B038-1573011B5A1C}"/>
              </a:ext>
            </a:extLst>
          </p:cNvPr>
          <p:cNvSpPr txBox="1"/>
          <p:nvPr/>
        </p:nvSpPr>
        <p:spPr>
          <a:xfrm>
            <a:off x="1131664" y="1447800"/>
            <a:ext cx="10211250" cy="2862322"/>
          </a:xfrm>
          <a:prstGeom prst="rect">
            <a:avLst/>
          </a:prstGeom>
          <a:noFill/>
        </p:spPr>
        <p:txBody>
          <a:bodyPr wrap="square" rtlCol="0">
            <a:spAutoFit/>
          </a:bodyPr>
          <a:lstStyle/>
          <a:p>
            <a:r>
              <a:rPr lang="es-MX" sz="6000" b="1" dirty="0">
                <a:solidFill>
                  <a:srgbClr val="FFF005"/>
                </a:solidFill>
                <a:latin typeface="Roboto" panose="02000000000000000000" pitchFamily="2" charset="0"/>
                <a:ea typeface="Roboto" panose="02000000000000000000" pitchFamily="2" charset="0"/>
                <a:cs typeface="Roboto" panose="02000000000000000000" pitchFamily="2" charset="0"/>
              </a:rPr>
              <a:t>Entendimiento de las Posibles Opciones para Manejar el Hospital</a:t>
            </a:r>
            <a:endParaRPr lang="en-US" sz="6000" b="1" dirty="0">
              <a:solidFill>
                <a:srgbClr val="FFF005"/>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8FB8BDEC-0A61-AD15-DC6F-DB4A31B987B7}"/>
              </a:ext>
            </a:extLst>
          </p:cNvPr>
          <p:cNvSpPr txBox="1"/>
          <p:nvPr/>
        </p:nvSpPr>
        <p:spPr>
          <a:xfrm>
            <a:off x="1131664" y="5117812"/>
            <a:ext cx="9250589" cy="584775"/>
          </a:xfrm>
          <a:prstGeom prst="rect">
            <a:avLst/>
          </a:prstGeom>
          <a:noFill/>
        </p:spPr>
        <p:txBody>
          <a:bodyPr wrap="square" rtlCol="0">
            <a:spAutoFit/>
          </a:bodyPr>
          <a:lstStyle/>
          <a:p>
            <a:endParaRPr lang="en-US" sz="3200" spc="300" dirty="0">
              <a:solidFill>
                <a:schemeClr val="bg1"/>
              </a:solidFill>
            </a:endParaRPr>
          </a:p>
        </p:txBody>
      </p:sp>
      <p:sp>
        <p:nvSpPr>
          <p:cNvPr id="2" name="TextBox 1">
            <a:extLst>
              <a:ext uri="{FF2B5EF4-FFF2-40B4-BE49-F238E27FC236}">
                <a16:creationId xmlns:a16="http://schemas.microsoft.com/office/drawing/2014/main" id="{58FA5760-6883-7BC3-B6B0-4F18D8056821}"/>
              </a:ext>
            </a:extLst>
          </p:cNvPr>
          <p:cNvSpPr txBox="1"/>
          <p:nvPr/>
        </p:nvSpPr>
        <p:spPr>
          <a:xfrm>
            <a:off x="1131664" y="4533037"/>
            <a:ext cx="9250589" cy="584775"/>
          </a:xfrm>
          <a:prstGeom prst="rect">
            <a:avLst/>
          </a:prstGeom>
          <a:noFill/>
        </p:spPr>
        <p:txBody>
          <a:bodyPr wrap="square" rtlCol="0">
            <a:spAutoFit/>
          </a:bodyPr>
          <a:lstStyle/>
          <a:p>
            <a:r>
              <a:rPr lang="en-US" sz="3200" spc="300">
                <a:solidFill>
                  <a:schemeClr val="bg1"/>
                </a:solidFill>
              </a:rPr>
              <a:t>30 </a:t>
            </a:r>
            <a:r>
              <a:rPr lang="en-US" sz="3200" spc="300" dirty="0">
                <a:solidFill>
                  <a:schemeClr val="bg1"/>
                </a:solidFill>
              </a:rPr>
              <a:t>de </a:t>
            </a:r>
            <a:r>
              <a:rPr lang="en-US" sz="3200" spc="300" dirty="0" err="1">
                <a:solidFill>
                  <a:schemeClr val="bg1"/>
                </a:solidFill>
              </a:rPr>
              <a:t>abril</a:t>
            </a:r>
            <a:r>
              <a:rPr lang="en-US" sz="3200" spc="300" dirty="0">
                <a:solidFill>
                  <a:schemeClr val="bg1"/>
                </a:solidFill>
              </a:rPr>
              <a:t> de 2024</a:t>
            </a:r>
          </a:p>
        </p:txBody>
      </p:sp>
    </p:spTree>
    <p:extLst>
      <p:ext uri="{BB962C8B-B14F-4D97-AF65-F5344CB8AC3E}">
        <p14:creationId xmlns:p14="http://schemas.microsoft.com/office/powerpoint/2010/main" val="27433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44B45E-27B8-9C89-DD05-B4F4AEA69EC3}"/>
              </a:ext>
            </a:extLst>
          </p:cNvPr>
          <p:cNvSpPr/>
          <p:nvPr/>
        </p:nvSpPr>
        <p:spPr>
          <a:xfrm>
            <a:off x="4754880" y="1123407"/>
            <a:ext cx="7437120" cy="5199016"/>
          </a:xfrm>
          <a:prstGeom prst="rect">
            <a:avLst/>
          </a:prstGeom>
          <a:solidFill>
            <a:srgbClr val="4F28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CB692D-DA04-4027-5E9E-9E732F947456}"/>
              </a:ext>
            </a:extLst>
          </p:cNvPr>
          <p:cNvSpPr>
            <a:spLocks noGrp="1"/>
          </p:cNvSpPr>
          <p:nvPr>
            <p:ph idx="1"/>
          </p:nvPr>
        </p:nvSpPr>
        <p:spPr>
          <a:xfrm>
            <a:off x="600891" y="1332411"/>
            <a:ext cx="3971109" cy="5160464"/>
          </a:xfrm>
        </p:spPr>
        <p:txBody>
          <a:bodyPr>
            <a:normAutofit lnSpcReduction="10000"/>
          </a:bodyPr>
          <a:lstStyle/>
          <a:p>
            <a:r>
              <a:rPr lang="es-MX" sz="2200" dirty="0"/>
              <a:t>El Distrito podría permitir que expire el contrato de arrendamiento y asumir la responsabilidad operativa del hospital.</a:t>
            </a:r>
          </a:p>
          <a:p>
            <a:r>
              <a:rPr lang="es-MX" sz="2200" dirty="0"/>
              <a:t>Contrató consultores para informar sobre la viabilidad de que el Distrito asumiera la responsabilidad operativa.</a:t>
            </a:r>
          </a:p>
          <a:p>
            <a:pPr marL="0" indent="0">
              <a:buNone/>
            </a:pPr>
            <a:endParaRPr lang="es-MX" sz="2200" dirty="0"/>
          </a:p>
          <a:p>
            <a:pPr marL="0" indent="0">
              <a:buNone/>
            </a:pPr>
            <a:r>
              <a:rPr lang="es-MX" sz="2200" b="1" dirty="0"/>
              <a:t>Beneficios incluidos:</a:t>
            </a:r>
          </a:p>
          <a:p>
            <a:r>
              <a:rPr lang="es-MX" sz="2200" dirty="0"/>
              <a:t>Más control local de las funciones hospitalarias</a:t>
            </a:r>
          </a:p>
          <a:p>
            <a:r>
              <a:rPr lang="es-MX" sz="2200" dirty="0"/>
              <a:t>Mantener el hospital como un activo del Distrito</a:t>
            </a:r>
            <a:endParaRPr lang="en-US" sz="2200" dirty="0"/>
          </a:p>
        </p:txBody>
      </p:sp>
      <p:sp>
        <p:nvSpPr>
          <p:cNvPr id="4" name="Content Placeholder 2">
            <a:extLst>
              <a:ext uri="{FF2B5EF4-FFF2-40B4-BE49-F238E27FC236}">
                <a16:creationId xmlns:a16="http://schemas.microsoft.com/office/drawing/2014/main" id="{EAB17908-79C6-8FB1-3B73-7659B85E62E8}"/>
              </a:ext>
            </a:extLst>
          </p:cNvPr>
          <p:cNvSpPr txBox="1">
            <a:spLocks/>
          </p:cNvSpPr>
          <p:nvPr/>
        </p:nvSpPr>
        <p:spPr>
          <a:xfrm>
            <a:off x="4910273" y="1123406"/>
            <a:ext cx="6627223" cy="4844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b="1" dirty="0">
                <a:solidFill>
                  <a:schemeClr val="bg1"/>
                </a:solidFill>
              </a:rPr>
              <a:t>Desafíos:</a:t>
            </a:r>
          </a:p>
          <a:p>
            <a:pPr marL="457200" indent="-457200">
              <a:buFont typeface="+mj-lt"/>
              <a:buAutoNum type="arabicPeriod"/>
            </a:pPr>
            <a:r>
              <a:rPr lang="es-MX" sz="2400" dirty="0">
                <a:solidFill>
                  <a:schemeClr val="bg1"/>
                </a:solidFill>
              </a:rPr>
              <a:t>Necesidad de financiar los costos operativos y de capital iniciales del hospital.</a:t>
            </a:r>
          </a:p>
          <a:p>
            <a:pPr marL="457200" indent="-457200">
              <a:buFont typeface="+mj-lt"/>
              <a:buAutoNum type="arabicPeriod"/>
            </a:pPr>
            <a:r>
              <a:rPr lang="es-MX" sz="2400" dirty="0">
                <a:solidFill>
                  <a:schemeClr val="bg1"/>
                </a:solidFill>
              </a:rPr>
              <a:t>Contribuyentes tendrían que pagar $185 millones por trabajos sísmicos</a:t>
            </a:r>
          </a:p>
          <a:p>
            <a:pPr marL="457200" indent="-457200">
              <a:buFont typeface="+mj-lt"/>
              <a:buAutoNum type="arabicPeriod"/>
            </a:pPr>
            <a:r>
              <a:rPr lang="es-MX" sz="2400" dirty="0">
                <a:solidFill>
                  <a:schemeClr val="bg1"/>
                </a:solidFill>
              </a:rPr>
              <a:t>Perdería $300 millones en apoyo a la salud comunitaria</a:t>
            </a:r>
          </a:p>
          <a:p>
            <a:pPr marL="457200" indent="-457200">
              <a:buFont typeface="+mj-lt"/>
              <a:buAutoNum type="arabicPeriod"/>
            </a:pPr>
            <a:r>
              <a:rPr lang="es-MX" sz="2400" dirty="0">
                <a:solidFill>
                  <a:schemeClr val="bg1"/>
                </a:solidFill>
              </a:rPr>
              <a:t>No hay garantía del desempeño financiero de Tenet</a:t>
            </a:r>
          </a:p>
          <a:p>
            <a:pPr marL="457200" indent="-457200">
              <a:buFont typeface="+mj-lt"/>
              <a:buAutoNum type="arabicPeriod"/>
            </a:pPr>
            <a:r>
              <a:rPr lang="es-MX" sz="2400" dirty="0">
                <a:solidFill>
                  <a:schemeClr val="bg1"/>
                </a:solidFill>
              </a:rPr>
              <a:t>Necesidad de suspender su programa de concesión de subvenciones</a:t>
            </a:r>
          </a:p>
          <a:p>
            <a:pPr marL="457200" indent="-457200">
              <a:buFont typeface="+mj-lt"/>
              <a:buAutoNum type="arabicPeriod"/>
            </a:pPr>
            <a:r>
              <a:rPr lang="es-MX" sz="2400" dirty="0" err="1">
                <a:solidFill>
                  <a:schemeClr val="bg1"/>
                </a:solidFill>
              </a:rPr>
              <a:t>Desert</a:t>
            </a:r>
            <a:r>
              <a:rPr lang="es-MX" sz="2400" dirty="0">
                <a:solidFill>
                  <a:schemeClr val="bg1"/>
                </a:solidFill>
              </a:rPr>
              <a:t> Care Network, que actualmente abarca tres hospitales, se vería interrumpido</a:t>
            </a:r>
            <a:endParaRPr lang="en-US" sz="2400" dirty="0">
              <a:solidFill>
                <a:schemeClr val="bg1"/>
              </a:solidFill>
            </a:endParaRPr>
          </a:p>
        </p:txBody>
      </p:sp>
      <p:sp>
        <p:nvSpPr>
          <p:cNvPr id="5" name="Title 1">
            <a:extLst>
              <a:ext uri="{FF2B5EF4-FFF2-40B4-BE49-F238E27FC236}">
                <a16:creationId xmlns:a16="http://schemas.microsoft.com/office/drawing/2014/main" id="{88C45598-3769-1077-4A0D-7BCC01920401}"/>
              </a:ext>
            </a:extLst>
          </p:cNvPr>
          <p:cNvSpPr txBox="1">
            <a:spLocks/>
          </p:cNvSpPr>
          <p:nvPr/>
        </p:nvSpPr>
        <p:spPr>
          <a:xfrm>
            <a:off x="600891" y="365125"/>
            <a:ext cx="10753725" cy="75828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s-MX" dirty="0"/>
              <a:t>Reanudación de las operaciones hospitalarias</a:t>
            </a:r>
            <a:endParaRPr lang="en-US" dirty="0"/>
          </a:p>
        </p:txBody>
      </p:sp>
    </p:spTree>
    <p:extLst>
      <p:ext uri="{BB962C8B-B14F-4D97-AF65-F5344CB8AC3E}">
        <p14:creationId xmlns:p14="http://schemas.microsoft.com/office/powerpoint/2010/main" val="3569571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44B45E-27B8-9C89-DD05-B4F4AEA69EC3}"/>
              </a:ext>
            </a:extLst>
          </p:cNvPr>
          <p:cNvSpPr/>
          <p:nvPr/>
        </p:nvSpPr>
        <p:spPr>
          <a:xfrm>
            <a:off x="4667793" y="1123407"/>
            <a:ext cx="7200628" cy="5199016"/>
          </a:xfrm>
          <a:prstGeom prst="rect">
            <a:avLst/>
          </a:prstGeom>
          <a:solidFill>
            <a:srgbClr val="4F28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CB692D-DA04-4027-5E9E-9E732F947456}"/>
              </a:ext>
            </a:extLst>
          </p:cNvPr>
          <p:cNvSpPr>
            <a:spLocks noGrp="1"/>
          </p:cNvSpPr>
          <p:nvPr>
            <p:ph idx="1"/>
          </p:nvPr>
        </p:nvSpPr>
        <p:spPr>
          <a:xfrm>
            <a:off x="600891" y="1332411"/>
            <a:ext cx="3526971" cy="5160464"/>
          </a:xfrm>
        </p:spPr>
        <p:txBody>
          <a:bodyPr>
            <a:normAutofit/>
          </a:bodyPr>
          <a:lstStyle/>
          <a:p>
            <a:pPr>
              <a:lnSpc>
                <a:spcPct val="100000"/>
              </a:lnSpc>
              <a:spcBef>
                <a:spcPts val="0"/>
              </a:spcBef>
              <a:spcAft>
                <a:spcPts val="1200"/>
              </a:spcAft>
            </a:pPr>
            <a:r>
              <a:rPr lang="es-MX" sz="2200" dirty="0"/>
              <a:t>El Distrito podría esperar hasta 2026 para buscar propuestas de otros sistemas de salud para asumir la responsabilidad del hospital.</a:t>
            </a:r>
          </a:p>
          <a:p>
            <a:pPr marL="0" indent="0">
              <a:lnSpc>
                <a:spcPct val="100000"/>
              </a:lnSpc>
              <a:spcBef>
                <a:spcPts val="0"/>
              </a:spcBef>
              <a:spcAft>
                <a:spcPts val="1200"/>
              </a:spcAft>
              <a:buNone/>
            </a:pPr>
            <a:endParaRPr lang="es-MX" sz="2200" dirty="0"/>
          </a:p>
          <a:p>
            <a:pPr marL="0" indent="0">
              <a:lnSpc>
                <a:spcPct val="100000"/>
              </a:lnSpc>
              <a:spcBef>
                <a:spcPts val="0"/>
              </a:spcBef>
              <a:spcAft>
                <a:spcPts val="1200"/>
              </a:spcAft>
              <a:buNone/>
            </a:pPr>
            <a:r>
              <a:rPr lang="es-MX" sz="2200" b="1" dirty="0"/>
              <a:t>Beneficios incluidos:</a:t>
            </a:r>
          </a:p>
          <a:p>
            <a:pPr>
              <a:lnSpc>
                <a:spcPct val="100000"/>
              </a:lnSpc>
              <a:spcBef>
                <a:spcPts val="0"/>
              </a:spcBef>
              <a:spcAft>
                <a:spcPts val="1200"/>
              </a:spcAft>
            </a:pPr>
            <a:r>
              <a:rPr lang="es-MX" sz="2200" dirty="0"/>
              <a:t>Mantener el hospital como un activo del Distrito</a:t>
            </a:r>
          </a:p>
          <a:p>
            <a:pPr>
              <a:lnSpc>
                <a:spcPct val="100000"/>
              </a:lnSpc>
              <a:spcBef>
                <a:spcPts val="0"/>
              </a:spcBef>
              <a:spcAft>
                <a:spcPts val="1200"/>
              </a:spcAft>
            </a:pPr>
            <a:r>
              <a:rPr lang="es-MX" sz="2200" dirty="0"/>
              <a:t>Mejoras potenciales en las experiencias hospitalarias.</a:t>
            </a:r>
            <a:endParaRPr lang="en-US" sz="2200" dirty="0"/>
          </a:p>
        </p:txBody>
      </p:sp>
      <p:sp>
        <p:nvSpPr>
          <p:cNvPr id="4" name="Content Placeholder 2">
            <a:extLst>
              <a:ext uri="{FF2B5EF4-FFF2-40B4-BE49-F238E27FC236}">
                <a16:creationId xmlns:a16="http://schemas.microsoft.com/office/drawing/2014/main" id="{EAB17908-79C6-8FB1-3B73-7659B85E62E8}"/>
              </a:ext>
            </a:extLst>
          </p:cNvPr>
          <p:cNvSpPr txBox="1">
            <a:spLocks/>
          </p:cNvSpPr>
          <p:nvPr/>
        </p:nvSpPr>
        <p:spPr>
          <a:xfrm>
            <a:off x="4910953" y="1208908"/>
            <a:ext cx="6714308" cy="4844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b="1" dirty="0">
                <a:solidFill>
                  <a:schemeClr val="bg1"/>
                </a:solidFill>
              </a:rPr>
              <a:t>Desafíos:</a:t>
            </a:r>
          </a:p>
          <a:p>
            <a:pPr marL="457200" indent="-457200">
              <a:buFont typeface="+mj-lt"/>
              <a:buAutoNum type="arabicPeriod"/>
            </a:pPr>
            <a:r>
              <a:rPr lang="es-MX" sz="2200" dirty="0">
                <a:solidFill>
                  <a:schemeClr val="bg1"/>
                </a:solidFill>
              </a:rPr>
              <a:t>Tenet no está obligado a cooperar con el Distrito hasta 2026</a:t>
            </a:r>
          </a:p>
          <a:p>
            <a:pPr marL="457200" indent="-457200">
              <a:buFont typeface="+mj-lt"/>
              <a:buAutoNum type="arabicPeriod"/>
            </a:pPr>
            <a:r>
              <a:rPr lang="es-MX" sz="2200" dirty="0">
                <a:solidFill>
                  <a:schemeClr val="bg1"/>
                </a:solidFill>
              </a:rPr>
              <a:t>No hay tiempo suficiente para que un nuevo socio se prepare</a:t>
            </a:r>
          </a:p>
          <a:p>
            <a:pPr marL="457200" indent="-457200">
              <a:buFont typeface="+mj-lt"/>
              <a:buAutoNum type="arabicPeriod"/>
            </a:pPr>
            <a:r>
              <a:rPr lang="es-MX" sz="2200" dirty="0">
                <a:solidFill>
                  <a:schemeClr val="bg1"/>
                </a:solidFill>
              </a:rPr>
              <a:t>No hay garantía de que un nuevo operador esté dispuesto a asumir la responsabilidad.</a:t>
            </a:r>
          </a:p>
          <a:p>
            <a:pPr marL="457200" indent="-457200">
              <a:buFont typeface="+mj-lt"/>
              <a:buAutoNum type="arabicPeriod"/>
            </a:pPr>
            <a:r>
              <a:rPr lang="es-MX" sz="2200" dirty="0">
                <a:solidFill>
                  <a:schemeClr val="bg1"/>
                </a:solidFill>
              </a:rPr>
              <a:t>No hay garantía de que un nuevo operador financiaría el requisito sísmico</a:t>
            </a:r>
          </a:p>
          <a:p>
            <a:pPr marL="457200" indent="-457200">
              <a:buFont typeface="+mj-lt"/>
              <a:buAutoNum type="arabicPeriod"/>
            </a:pPr>
            <a:r>
              <a:rPr lang="es-MX" sz="2200" dirty="0">
                <a:solidFill>
                  <a:schemeClr val="bg1"/>
                </a:solidFill>
              </a:rPr>
              <a:t>No hay garantía de que un nuevo operador pagaría el valor justo de mercado actual del hospital.</a:t>
            </a:r>
          </a:p>
          <a:p>
            <a:pPr marL="457200" indent="-457200">
              <a:buFont typeface="+mj-lt"/>
              <a:buAutoNum type="arabicPeriod"/>
            </a:pPr>
            <a:r>
              <a:rPr lang="es-MX" sz="2200" dirty="0">
                <a:solidFill>
                  <a:schemeClr val="bg1"/>
                </a:solidFill>
              </a:rPr>
              <a:t>No hay tiempo suficiente para realizar las mejoras sísmicas para 2030</a:t>
            </a:r>
            <a:endParaRPr lang="en-US" sz="2200" dirty="0">
              <a:solidFill>
                <a:schemeClr val="bg1"/>
              </a:solidFill>
            </a:endParaRPr>
          </a:p>
        </p:txBody>
      </p:sp>
      <p:sp>
        <p:nvSpPr>
          <p:cNvPr id="5" name="Title 1">
            <a:extLst>
              <a:ext uri="{FF2B5EF4-FFF2-40B4-BE49-F238E27FC236}">
                <a16:creationId xmlns:a16="http://schemas.microsoft.com/office/drawing/2014/main" id="{88C45598-3769-1077-4A0D-7BCC01920401}"/>
              </a:ext>
            </a:extLst>
          </p:cNvPr>
          <p:cNvSpPr txBox="1">
            <a:spLocks/>
          </p:cNvSpPr>
          <p:nvPr/>
        </p:nvSpPr>
        <p:spPr>
          <a:xfrm>
            <a:off x="600891" y="365125"/>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err="1"/>
              <a:t>Buscando</a:t>
            </a:r>
            <a:r>
              <a:rPr lang="en-US" dirty="0"/>
              <a:t> un </a:t>
            </a:r>
            <a:r>
              <a:rPr lang="en-US" dirty="0" err="1"/>
              <a:t>operador</a:t>
            </a:r>
            <a:r>
              <a:rPr lang="en-US" dirty="0"/>
              <a:t> alternativo</a:t>
            </a:r>
          </a:p>
        </p:txBody>
      </p:sp>
    </p:spTree>
    <p:extLst>
      <p:ext uri="{BB962C8B-B14F-4D97-AF65-F5344CB8AC3E}">
        <p14:creationId xmlns:p14="http://schemas.microsoft.com/office/powerpoint/2010/main" val="152279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1881-CF67-FFDE-C18E-B44B3F1FC3C2}"/>
              </a:ext>
            </a:extLst>
          </p:cNvPr>
          <p:cNvSpPr>
            <a:spLocks noGrp="1"/>
          </p:cNvSpPr>
          <p:nvPr>
            <p:ph type="title"/>
          </p:nvPr>
        </p:nvSpPr>
        <p:spPr>
          <a:xfrm>
            <a:off x="587829" y="365125"/>
            <a:ext cx="10765971" cy="1325563"/>
          </a:xfrm>
        </p:spPr>
        <p:txBody>
          <a:bodyPr/>
          <a:lstStyle/>
          <a:p>
            <a:r>
              <a:rPr lang="en-US" dirty="0"/>
              <a:t>El </a:t>
            </a:r>
            <a:r>
              <a:rPr lang="en-US" dirty="0" err="1"/>
              <a:t>Resultado</a:t>
            </a:r>
            <a:r>
              <a:rPr lang="en-US" dirty="0"/>
              <a:t> Final</a:t>
            </a:r>
          </a:p>
        </p:txBody>
      </p:sp>
      <p:sp>
        <p:nvSpPr>
          <p:cNvPr id="4" name="Oval 3">
            <a:extLst>
              <a:ext uri="{FF2B5EF4-FFF2-40B4-BE49-F238E27FC236}">
                <a16:creationId xmlns:a16="http://schemas.microsoft.com/office/drawing/2014/main" id="{3E9F331C-D7C0-26F9-FF7B-3360F2AD3730}"/>
              </a:ext>
            </a:extLst>
          </p:cNvPr>
          <p:cNvSpPr/>
          <p:nvPr/>
        </p:nvSpPr>
        <p:spPr>
          <a:xfrm>
            <a:off x="587829" y="1575069"/>
            <a:ext cx="4392000" cy="4392000"/>
          </a:xfrm>
          <a:prstGeom prst="ellipse">
            <a:avLst/>
          </a:pr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14" descr="A white building with a bell tower&#10;&#10;Description automatically generated">
            <a:extLst>
              <a:ext uri="{FF2B5EF4-FFF2-40B4-BE49-F238E27FC236}">
                <a16:creationId xmlns:a16="http://schemas.microsoft.com/office/drawing/2014/main" id="{8E7340AE-65A1-713F-7F71-C9CD94E7DBFB}"/>
              </a:ext>
            </a:extLst>
          </p:cNvPr>
          <p:cNvPicPr>
            <a:picLocks noGrp="1" noChangeAspect="1"/>
          </p:cNvPicPr>
          <p:nvPr>
            <p:ph type="pic" sz="quarter" idx="13"/>
          </p:nvPr>
        </p:nvPicPr>
        <p:blipFill>
          <a:blip r:embed="rId3"/>
          <a:srcRect l="12442" r="12442"/>
          <a:stretch>
            <a:fillRect/>
          </a:stretch>
        </p:blipFill>
        <p:spPr>
          <a:xfrm>
            <a:off x="742950" y="1730375"/>
            <a:ext cx="4081463" cy="4081463"/>
          </a:xfrm>
          <a:prstGeom prst="ellipse">
            <a:avLst/>
          </a:prstGeom>
        </p:spPr>
      </p:pic>
      <p:sp>
        <p:nvSpPr>
          <p:cNvPr id="8" name="Content Placeholder 2">
            <a:extLst>
              <a:ext uri="{FF2B5EF4-FFF2-40B4-BE49-F238E27FC236}">
                <a16:creationId xmlns:a16="http://schemas.microsoft.com/office/drawing/2014/main" id="{0A0D7868-0878-061B-5366-95883E13769A}"/>
              </a:ext>
            </a:extLst>
          </p:cNvPr>
          <p:cNvSpPr>
            <a:spLocks noGrp="1"/>
          </p:cNvSpPr>
          <p:nvPr>
            <p:ph idx="1"/>
          </p:nvPr>
        </p:nvSpPr>
        <p:spPr>
          <a:xfrm>
            <a:off x="5419898" y="1866220"/>
            <a:ext cx="5933902" cy="4100849"/>
          </a:xfrm>
        </p:spPr>
        <p:txBody>
          <a:bodyPr/>
          <a:lstStyle/>
          <a:p>
            <a:pPr marL="514350" indent="-514350">
              <a:lnSpc>
                <a:spcPct val="100000"/>
              </a:lnSpc>
              <a:spcBef>
                <a:spcPts val="0"/>
              </a:spcBef>
              <a:spcAft>
                <a:spcPts val="1800"/>
              </a:spcAft>
              <a:buFont typeface="+mj-lt"/>
              <a:buAutoNum type="arabicPeriod"/>
            </a:pPr>
            <a:r>
              <a:rPr lang="es-MX" dirty="0"/>
              <a:t>No es una decisión fácil y sencilla</a:t>
            </a:r>
          </a:p>
          <a:p>
            <a:pPr marL="514350" indent="-514350">
              <a:lnSpc>
                <a:spcPct val="100000"/>
              </a:lnSpc>
              <a:spcBef>
                <a:spcPts val="0"/>
              </a:spcBef>
              <a:spcAft>
                <a:spcPts val="1800"/>
              </a:spcAft>
              <a:buFont typeface="+mj-lt"/>
              <a:buAutoNum type="arabicPeriod"/>
            </a:pPr>
            <a:r>
              <a:rPr lang="es-MX" dirty="0"/>
              <a:t>Consecuencias de gran alcance para la atención médica en el Valle de Coachella, mucho más allá de las paredes del hospital</a:t>
            </a:r>
          </a:p>
          <a:p>
            <a:pPr marL="514350" indent="-514350">
              <a:lnSpc>
                <a:spcPct val="100000"/>
              </a:lnSpc>
              <a:spcBef>
                <a:spcPts val="0"/>
              </a:spcBef>
              <a:spcAft>
                <a:spcPts val="1800"/>
              </a:spcAft>
              <a:buFont typeface="+mj-lt"/>
              <a:buAutoNum type="arabicPeriod"/>
            </a:pPr>
            <a:r>
              <a:rPr lang="es-MX" dirty="0"/>
              <a:t>Necesitamos escuchar a la comunidad y asegurarnos de que su voz sea escuchada.</a:t>
            </a:r>
            <a:endParaRPr lang="en-US" dirty="0"/>
          </a:p>
        </p:txBody>
      </p:sp>
    </p:spTree>
    <p:extLst>
      <p:ext uri="{BB962C8B-B14F-4D97-AF65-F5344CB8AC3E}">
        <p14:creationId xmlns:p14="http://schemas.microsoft.com/office/powerpoint/2010/main" val="169174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D5E7-B24C-CD7B-7FAC-F50E2C531541}"/>
              </a:ext>
            </a:extLst>
          </p:cNvPr>
          <p:cNvSpPr>
            <a:spLocks noGrp="1"/>
          </p:cNvSpPr>
          <p:nvPr>
            <p:ph type="title" idx="4294967295"/>
          </p:nvPr>
        </p:nvSpPr>
        <p:spPr>
          <a:xfrm>
            <a:off x="838200" y="190810"/>
            <a:ext cx="9494520" cy="689745"/>
          </a:xfrm>
        </p:spPr>
        <p:txBody>
          <a:bodyPr vert="horz" lIns="91440" tIns="45720" rIns="91440" bIns="45720" rtlCol="0" anchor="ctr">
            <a:normAutofit fontScale="90000"/>
          </a:bodyPr>
          <a:lstStyle/>
          <a:p>
            <a:br>
              <a:rPr lang="en-US" sz="5200" kern="1200" dirty="0">
                <a:solidFill>
                  <a:schemeClr val="tx1"/>
                </a:solidFill>
              </a:rPr>
            </a:br>
            <a:r>
              <a:rPr lang="en-US" sz="5200" kern="1200" dirty="0">
                <a:solidFill>
                  <a:schemeClr val="tx1"/>
                </a:solidFill>
              </a:rPr>
              <a:t>¿Que </a:t>
            </a:r>
            <a:r>
              <a:rPr lang="en-US" sz="5200" kern="1200" dirty="0" err="1">
                <a:solidFill>
                  <a:schemeClr val="tx1"/>
                </a:solidFill>
              </a:rPr>
              <a:t>sigue</a:t>
            </a:r>
            <a:r>
              <a:rPr lang="en-US" sz="5200" kern="1200" dirty="0">
                <a:solidFill>
                  <a:schemeClr val="tx1"/>
                </a:solidFill>
              </a:rPr>
              <a:t>?</a:t>
            </a:r>
          </a:p>
        </p:txBody>
      </p:sp>
      <p:graphicFrame>
        <p:nvGraphicFramePr>
          <p:cNvPr id="5" name="Content Placeholder 2">
            <a:extLst>
              <a:ext uri="{FF2B5EF4-FFF2-40B4-BE49-F238E27FC236}">
                <a16:creationId xmlns:a16="http://schemas.microsoft.com/office/drawing/2014/main" id="{19A6358C-696B-05A4-2E89-67A3003E5FA6}"/>
              </a:ext>
            </a:extLst>
          </p:cNvPr>
          <p:cNvGraphicFramePr>
            <a:graphicFrameLocks noGrp="1"/>
          </p:cNvGraphicFramePr>
          <p:nvPr>
            <p:ph idx="4294967295"/>
            <p:extLst>
              <p:ext uri="{D42A27DB-BD31-4B8C-83A1-F6EECF244321}">
                <p14:modId xmlns:p14="http://schemas.microsoft.com/office/powerpoint/2010/main" val="2183519438"/>
              </p:ext>
            </p:extLst>
          </p:nvPr>
        </p:nvGraphicFramePr>
        <p:xfrm>
          <a:off x="838200" y="1252537"/>
          <a:ext cx="10515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3965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ACB229-59B8-4CA6-9008-76BD3E5C3CC9}"/>
              </a:ext>
            </a:extLst>
          </p:cNvPr>
          <p:cNvSpPr txBox="1"/>
          <p:nvPr/>
        </p:nvSpPr>
        <p:spPr>
          <a:xfrm>
            <a:off x="1131664" y="408709"/>
            <a:ext cx="10211250" cy="1631216"/>
          </a:xfrm>
          <a:prstGeom prst="rect">
            <a:avLst/>
          </a:prstGeom>
          <a:noFill/>
        </p:spPr>
        <p:txBody>
          <a:bodyPr wrap="square" rtlCol="0">
            <a:spAutoFit/>
          </a:bodyPr>
          <a:lstStyle/>
          <a:p>
            <a:endParaRPr lang="en-US" sz="5000" b="1" dirty="0">
              <a:solidFill>
                <a:srgbClr val="DED200"/>
              </a:solidFill>
            </a:endParaRPr>
          </a:p>
          <a:p>
            <a:r>
              <a:rPr lang="en-US" sz="5000" b="1" dirty="0">
                <a:solidFill>
                  <a:srgbClr val="DED200"/>
                </a:solidFill>
              </a:rPr>
              <a:t>¿</a:t>
            </a:r>
            <a:r>
              <a:rPr lang="en-US" sz="5000" b="1" dirty="0" err="1">
                <a:solidFill>
                  <a:srgbClr val="DED200"/>
                </a:solidFill>
              </a:rPr>
              <a:t>Preguntas</a:t>
            </a:r>
            <a:r>
              <a:rPr lang="en-US" sz="5000" b="1" dirty="0">
                <a:solidFill>
                  <a:srgbClr val="DED200"/>
                </a:solidFill>
              </a:rPr>
              <a:t>?</a:t>
            </a:r>
            <a:endParaRPr lang="en-US" sz="5000" b="1" dirty="0">
              <a:solidFill>
                <a:srgbClr val="FFF005"/>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FBA0E3A-3FC3-D53C-C159-C3CA51DFD0D4}"/>
              </a:ext>
            </a:extLst>
          </p:cNvPr>
          <p:cNvSpPr txBox="1"/>
          <p:nvPr/>
        </p:nvSpPr>
        <p:spPr>
          <a:xfrm>
            <a:off x="1131664" y="2398837"/>
            <a:ext cx="10211250" cy="523220"/>
          </a:xfrm>
          <a:prstGeom prst="rect">
            <a:avLst/>
          </a:prstGeom>
          <a:noFill/>
        </p:spPr>
        <p:txBody>
          <a:bodyPr wrap="square" rtlCol="0">
            <a:spAutoFit/>
          </a:bodyPr>
          <a:lstStyle/>
          <a:p>
            <a:r>
              <a:rPr lang="es-MX" sz="2800" b="1" dirty="0">
                <a:solidFill>
                  <a:schemeClr val="bg1"/>
                </a:solidFill>
              </a:rPr>
              <a:t>Visite dhcd.org para obtener más información.</a:t>
            </a:r>
            <a:endParaRPr lang="en-US"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84554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89B7AD7-F54E-F109-073D-2F38BEBA0166}"/>
              </a:ext>
            </a:extLst>
          </p:cNvPr>
          <p:cNvSpPr/>
          <p:nvPr/>
        </p:nvSpPr>
        <p:spPr>
          <a:xfrm>
            <a:off x="587829" y="1575069"/>
            <a:ext cx="4392000" cy="4392000"/>
          </a:xfrm>
          <a:prstGeom prst="ellipse">
            <a:avLst/>
          </a:pr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2A3F5D-56BC-1A41-33CC-0135FCF1D2A9}"/>
              </a:ext>
            </a:extLst>
          </p:cNvPr>
          <p:cNvSpPr>
            <a:spLocks noGrp="1"/>
          </p:cNvSpPr>
          <p:nvPr>
            <p:ph type="title"/>
          </p:nvPr>
        </p:nvSpPr>
        <p:spPr>
          <a:xfrm>
            <a:off x="587829" y="365126"/>
            <a:ext cx="10765971" cy="1055016"/>
          </a:xfrm>
        </p:spPr>
        <p:txBody>
          <a:bodyPr/>
          <a:lstStyle/>
          <a:p>
            <a:r>
              <a:rPr lang="en-US" dirty="0"/>
              <a:t>La Agenda de Hoy</a:t>
            </a:r>
          </a:p>
        </p:txBody>
      </p:sp>
      <p:sp>
        <p:nvSpPr>
          <p:cNvPr id="8" name="Content Placeholder 2">
            <a:extLst>
              <a:ext uri="{FF2B5EF4-FFF2-40B4-BE49-F238E27FC236}">
                <a16:creationId xmlns:a16="http://schemas.microsoft.com/office/drawing/2014/main" id="{E83322E1-31D1-BDFA-5B6A-E43AA39383C3}"/>
              </a:ext>
            </a:extLst>
          </p:cNvPr>
          <p:cNvSpPr txBox="1">
            <a:spLocks/>
          </p:cNvSpPr>
          <p:nvPr/>
        </p:nvSpPr>
        <p:spPr>
          <a:xfrm>
            <a:off x="5501288" y="1579699"/>
            <a:ext cx="4082143" cy="4082144"/>
          </a:xfrm>
          <a:prstGeom prst="rect">
            <a:avLst/>
          </a:prstGeom>
        </p:spPr>
        <p:txBody>
          <a:bodyPr vert="horz" lIns="91440" tIns="45720" rIns="91440" bIns="45720" rtlCol="0">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s-MX" sz="3600" dirty="0"/>
              <a:t>Descripción general</a:t>
            </a:r>
          </a:p>
          <a:p>
            <a:pPr marL="457200" indent="-457200">
              <a:spcAft>
                <a:spcPts val="600"/>
              </a:spcAft>
              <a:buFont typeface="Arial" panose="020B0604020202020204" pitchFamily="34" charset="0"/>
              <a:buChar char="•"/>
            </a:pPr>
            <a:r>
              <a:rPr lang="es-MX" sz="3600" dirty="0"/>
              <a:t>Antecedentes </a:t>
            </a:r>
          </a:p>
          <a:p>
            <a:pPr marL="457200" indent="-457200">
              <a:spcAft>
                <a:spcPts val="600"/>
              </a:spcAft>
              <a:buFont typeface="Arial" panose="020B0604020202020204" pitchFamily="34" charset="0"/>
              <a:buChar char="•"/>
            </a:pPr>
            <a:r>
              <a:rPr lang="es-MX" sz="3600" dirty="0"/>
              <a:t>La propuesta de Tenet</a:t>
            </a:r>
          </a:p>
          <a:p>
            <a:pPr marL="457200" indent="-457200">
              <a:spcAft>
                <a:spcPts val="600"/>
              </a:spcAft>
              <a:buFont typeface="Arial" panose="020B0604020202020204" pitchFamily="34" charset="0"/>
              <a:buChar char="•"/>
            </a:pPr>
            <a:r>
              <a:rPr lang="es-MX" sz="3600" dirty="0"/>
              <a:t>Beneficios</a:t>
            </a:r>
          </a:p>
          <a:p>
            <a:pPr marL="457200" indent="-457200">
              <a:spcAft>
                <a:spcPts val="600"/>
              </a:spcAft>
              <a:buFont typeface="Arial" panose="020B0604020202020204" pitchFamily="34" charset="0"/>
              <a:buChar char="•"/>
            </a:pPr>
            <a:r>
              <a:rPr lang="es-MX" sz="3600" dirty="0"/>
              <a:t>Desafíos</a:t>
            </a:r>
          </a:p>
          <a:p>
            <a:pPr marL="457200" indent="-457200">
              <a:spcAft>
                <a:spcPts val="600"/>
              </a:spcAft>
              <a:buFont typeface="Arial" panose="020B0604020202020204" pitchFamily="34" charset="0"/>
              <a:buChar char="•"/>
            </a:pPr>
            <a:r>
              <a:rPr lang="es-MX" sz="3600" dirty="0"/>
              <a:t>Alternativas</a:t>
            </a:r>
            <a:endParaRPr lang="en-US" sz="3600" dirty="0"/>
          </a:p>
        </p:txBody>
      </p:sp>
      <p:pic>
        <p:nvPicPr>
          <p:cNvPr id="10" name="Picture 9" descr="A logo with colorful shapes&#10;&#10;Description automatically generated">
            <a:extLst>
              <a:ext uri="{FF2B5EF4-FFF2-40B4-BE49-F238E27FC236}">
                <a16:creationId xmlns:a16="http://schemas.microsoft.com/office/drawing/2014/main" id="{07E0E450-2866-065D-7326-AC1819ABB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327" y="5201189"/>
            <a:ext cx="2245402" cy="1221905"/>
          </a:xfrm>
          <a:prstGeom prst="rect">
            <a:avLst/>
          </a:prstGeom>
        </p:spPr>
      </p:pic>
      <p:pic>
        <p:nvPicPr>
          <p:cNvPr id="15" name="Picture Placeholder 14" descr="A white building with a bell tower&#10;&#10;Description automatically generated">
            <a:extLst>
              <a:ext uri="{FF2B5EF4-FFF2-40B4-BE49-F238E27FC236}">
                <a16:creationId xmlns:a16="http://schemas.microsoft.com/office/drawing/2014/main" id="{9A5FB6E0-3F03-3163-8AB0-A6329D3B39E8}"/>
              </a:ext>
            </a:extLst>
          </p:cNvPr>
          <p:cNvPicPr>
            <a:picLocks noGrp="1" noChangeAspect="1"/>
          </p:cNvPicPr>
          <p:nvPr>
            <p:ph type="pic" sz="quarter" idx="13"/>
          </p:nvPr>
        </p:nvPicPr>
        <p:blipFill>
          <a:blip r:embed="rId3"/>
          <a:srcRect l="12442" r="12442"/>
          <a:stretch>
            <a:fillRect/>
          </a:stretch>
        </p:blipFill>
        <p:spPr>
          <a:xfrm>
            <a:off x="742950" y="1730375"/>
            <a:ext cx="4081463" cy="4081463"/>
          </a:xfrm>
        </p:spPr>
      </p:pic>
    </p:spTree>
    <p:extLst>
      <p:ext uri="{BB962C8B-B14F-4D97-AF65-F5344CB8AC3E}">
        <p14:creationId xmlns:p14="http://schemas.microsoft.com/office/powerpoint/2010/main" val="60453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lstStyle/>
          <a:p>
            <a:r>
              <a:rPr lang="en-US" dirty="0" err="1"/>
              <a:t>Descripción</a:t>
            </a:r>
            <a:r>
              <a:rPr lang="en-US" dirty="0"/>
              <a:t> General</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lstStyle/>
          <a:p>
            <a:pPr marL="0" indent="0">
              <a:buNone/>
            </a:pPr>
            <a:r>
              <a:rPr lang="es-MX" dirty="0"/>
              <a:t>La Junta Directiva del Distrito de </a:t>
            </a:r>
            <a:r>
              <a:rPr lang="es-MX" dirty="0" err="1"/>
              <a:t>Desert</a:t>
            </a:r>
            <a:r>
              <a:rPr lang="es-MX" dirty="0"/>
              <a:t> Healthcare está evaluando actualmente la propuesta de arrendamiento de Tenet </a:t>
            </a:r>
            <a:r>
              <a:rPr lang="es-MX" dirty="0" err="1"/>
              <a:t>Health</a:t>
            </a:r>
            <a:r>
              <a:rPr lang="es-MX" dirty="0"/>
              <a:t>, además de posiblemente:</a:t>
            </a:r>
          </a:p>
          <a:p>
            <a:r>
              <a:rPr lang="es-MX" dirty="0"/>
              <a:t>Reanudación de operaciones hospitalarias</a:t>
            </a:r>
          </a:p>
          <a:p>
            <a:r>
              <a:rPr lang="es-MX" dirty="0"/>
              <a:t>Eventualmente buscando un operador de hospital alternativo</a:t>
            </a:r>
            <a:endParaRPr lang="en-US" dirty="0"/>
          </a:p>
        </p:txBody>
      </p:sp>
    </p:spTree>
    <p:extLst>
      <p:ext uri="{BB962C8B-B14F-4D97-AF65-F5344CB8AC3E}">
        <p14:creationId xmlns:p14="http://schemas.microsoft.com/office/powerpoint/2010/main" val="278084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6046" r="16046"/>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6037942" cy="1019174"/>
          </a:xfrm>
        </p:spPr>
        <p:txBody>
          <a:bodyPr>
            <a:normAutofit fontScale="90000"/>
          </a:bodyPr>
          <a:lstStyle/>
          <a:p>
            <a:r>
              <a:rPr lang="en-US" dirty="0" err="1"/>
              <a:t>Antecedentes</a:t>
            </a:r>
            <a:r>
              <a:rPr lang="en-US" dirty="0"/>
              <a:t> del DHCD</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353291" y="1567543"/>
            <a:ext cx="6410365" cy="4927371"/>
          </a:xfrm>
        </p:spPr>
        <p:txBody>
          <a:bodyPr>
            <a:normAutofit fontScale="62500" lnSpcReduction="20000"/>
          </a:bodyPr>
          <a:lstStyle/>
          <a:p>
            <a:pPr marL="0" indent="0">
              <a:lnSpc>
                <a:spcPct val="120000"/>
              </a:lnSpc>
              <a:buNone/>
            </a:pPr>
            <a:r>
              <a:rPr lang="es-MX" sz="3400" dirty="0"/>
              <a:t>Misión: Lograr una salud óptima en todas las etapas de la vida de todos los residentes del Distrito.</a:t>
            </a:r>
          </a:p>
          <a:p>
            <a:pPr marL="0" indent="0">
              <a:lnSpc>
                <a:spcPct val="120000"/>
              </a:lnSpc>
              <a:buNone/>
            </a:pPr>
            <a:endParaRPr lang="es-MX" sz="3400" dirty="0"/>
          </a:p>
          <a:p>
            <a:pPr marL="0" indent="0">
              <a:lnSpc>
                <a:spcPct val="120000"/>
              </a:lnSpc>
              <a:buNone/>
            </a:pPr>
            <a:r>
              <a:rPr lang="es-MX" sz="3400" dirty="0"/>
              <a:t>Función actual en </a:t>
            </a:r>
            <a:r>
              <a:rPr lang="es-MX" sz="3400" dirty="0" err="1"/>
              <a:t>Desert</a:t>
            </a:r>
            <a:r>
              <a:rPr lang="es-MX" sz="3400" dirty="0"/>
              <a:t> Regional: Proporcionar transparencia en las operaciones hospitalarias y supervisión menor.</a:t>
            </a:r>
          </a:p>
          <a:p>
            <a:pPr marL="0" indent="0">
              <a:lnSpc>
                <a:spcPct val="120000"/>
              </a:lnSpc>
              <a:buNone/>
            </a:pPr>
            <a:endParaRPr lang="es-MX" dirty="0"/>
          </a:p>
          <a:p>
            <a:pPr marL="0" indent="0">
              <a:lnSpc>
                <a:spcPct val="120000"/>
              </a:lnSpc>
              <a:buNone/>
            </a:pPr>
            <a:r>
              <a:rPr lang="es-MX" dirty="0"/>
              <a:t>Por los números:</a:t>
            </a:r>
          </a:p>
          <a:p>
            <a:pPr>
              <a:lnSpc>
                <a:spcPct val="120000"/>
              </a:lnSpc>
            </a:pPr>
            <a:r>
              <a:rPr lang="es-MX" dirty="0"/>
              <a:t>Fondos totales otorgados en apoyo del bienestar en el Valle de Coachella: $98,824,123</a:t>
            </a:r>
          </a:p>
          <a:p>
            <a:pPr>
              <a:lnSpc>
                <a:spcPct val="120000"/>
              </a:lnSpc>
            </a:pPr>
            <a:r>
              <a:rPr lang="es-MX" dirty="0"/>
              <a:t>76 años en funcionamiento</a:t>
            </a:r>
          </a:p>
          <a:p>
            <a:pPr>
              <a:lnSpc>
                <a:spcPct val="120000"/>
              </a:lnSpc>
            </a:pPr>
            <a:r>
              <a:rPr lang="es-MX" dirty="0"/>
              <a:t>7 miembros de la junta</a:t>
            </a:r>
            <a:endParaRPr lang="en-US" dirty="0"/>
          </a:p>
        </p:txBody>
      </p:sp>
    </p:spTree>
    <p:extLst>
      <p:ext uri="{BB962C8B-B14F-4D97-AF65-F5344CB8AC3E}">
        <p14:creationId xmlns:p14="http://schemas.microsoft.com/office/powerpoint/2010/main" val="325519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E815F28-FD77-B61B-CCD9-28002EBEA897}"/>
              </a:ext>
            </a:extLst>
          </p:cNvPr>
          <p:cNvSpPr/>
          <p:nvPr/>
        </p:nvSpPr>
        <p:spPr>
          <a:xfrm>
            <a:off x="8098971" y="975074"/>
            <a:ext cx="3870116" cy="5329070"/>
          </a:xfrm>
          <a:prstGeom prst="roundRect">
            <a:avLst/>
          </a:prstGeom>
          <a:solidFill>
            <a:srgbClr val="DED200">
              <a:alpha val="156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55613-6A31-0F5E-F423-D7AB6A013524}"/>
              </a:ext>
            </a:extLst>
          </p:cNvPr>
          <p:cNvSpPr>
            <a:spLocks noGrp="1"/>
          </p:cNvSpPr>
          <p:nvPr>
            <p:ph type="title"/>
          </p:nvPr>
        </p:nvSpPr>
        <p:spPr>
          <a:xfrm>
            <a:off x="600075" y="365125"/>
            <a:ext cx="10753725" cy="758281"/>
          </a:xfrm>
        </p:spPr>
        <p:txBody>
          <a:bodyPr/>
          <a:lstStyle/>
          <a:p>
            <a:r>
              <a:rPr lang="en-US" dirty="0"/>
              <a:t>Linea de </a:t>
            </a:r>
            <a:r>
              <a:rPr lang="en-US" dirty="0" err="1"/>
              <a:t>Tiempo</a:t>
            </a:r>
            <a:endParaRPr lang="en-US" dirty="0"/>
          </a:p>
        </p:txBody>
      </p:sp>
      <p:sp>
        <p:nvSpPr>
          <p:cNvPr id="3" name="Content Placeholder 2">
            <a:extLst>
              <a:ext uri="{FF2B5EF4-FFF2-40B4-BE49-F238E27FC236}">
                <a16:creationId xmlns:a16="http://schemas.microsoft.com/office/drawing/2014/main" id="{0DC525F9-A9C3-3974-D086-3FAD7532F683}"/>
              </a:ext>
            </a:extLst>
          </p:cNvPr>
          <p:cNvSpPr>
            <a:spLocks noGrp="1"/>
          </p:cNvSpPr>
          <p:nvPr>
            <p:ph idx="1"/>
          </p:nvPr>
        </p:nvSpPr>
        <p:spPr>
          <a:xfrm>
            <a:off x="506633" y="1488532"/>
            <a:ext cx="7270937" cy="5369468"/>
          </a:xfrm>
        </p:spPr>
        <p:txBody>
          <a:bodyPr lIns="0" tIns="0" rIns="91440" numCol="2" spcCol="91440">
            <a:normAutofit fontScale="92500" lnSpcReduction="10000"/>
          </a:bodyPr>
          <a:lstStyle/>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1942:</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 ejército de los EE. UU. compró el Hotel El Mirador y lo convirtió en el Hospital General </a:t>
            </a:r>
            <a:r>
              <a:rPr lang="es-MX"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Torney</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1.600 camas para tratar a los soldados heridos durante la Segunda Guerra Mundial. Después de la guerra, las instalaciones fueron reconvertidas en hotel.</a:t>
            </a:r>
          </a:p>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1948: </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 estableció el DHCD para operar un hospital sin fines de lucro de 38 camas al lado del hotel.</a:t>
            </a:r>
          </a:p>
          <a:p>
            <a:pPr marL="0" marR="0" lvl="0" indent="0">
              <a:lnSpc>
                <a:spcPct val="100000"/>
              </a:lnSpc>
              <a:spcBef>
                <a:spcPts val="0"/>
              </a:spcBef>
              <a:spcAft>
                <a:spcPts val="1200"/>
              </a:spcAft>
              <a:buNone/>
            </a:pPr>
            <a:endPar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1972: </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hotel cerró y fue comprado por DHCD. Desde entonces, el </a:t>
            </a:r>
            <a:r>
              <a:rPr lang="es-MX"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Desert</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Regional Medical Center ha experimentado una serie de ampliaciones hasta las instalaciones actuales de 385 camas.</a:t>
            </a:r>
          </a:p>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1997: </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Tenet </a:t>
            </a:r>
            <a:r>
              <a:rPr lang="es-MX"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Health</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pagó al DHCD un contrato de arrendamiento de 30 años para administrar el </a:t>
            </a:r>
            <a:r>
              <a:rPr lang="es-MX"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Desert</a:t>
            </a:r>
            <a:r>
              <a:rPr lang="es-MX"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Regional Medical Center.</a:t>
            </a:r>
            <a:endParaRPr lang="en-US" sz="2400" dirty="0">
              <a:solidFill>
                <a:srgbClr val="000000"/>
              </a:solidFill>
              <a:latin typeface="Calibri" panose="020F0502020204030204" pitchFamily="34" charset="0"/>
              <a:ea typeface="Noto Sans Symbols" panose="020B0502040504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21C42A4-1E46-52DA-DE4C-2F10DE62E903}"/>
              </a:ext>
            </a:extLst>
          </p:cNvPr>
          <p:cNvSpPr txBox="1"/>
          <p:nvPr/>
        </p:nvSpPr>
        <p:spPr>
          <a:xfrm>
            <a:off x="8369809" y="1190007"/>
            <a:ext cx="3272678" cy="5047536"/>
          </a:xfrm>
          <a:prstGeom prst="rect">
            <a:avLst/>
          </a:prstGeom>
          <a:noFill/>
        </p:spPr>
        <p:txBody>
          <a:bodyPr wrap="square" rtlCol="0">
            <a:spAutoFit/>
          </a:bodyPr>
          <a:lstStyle/>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latin typeface="Calibri" panose="020F0502020204030204" pitchFamily="34" charset="0"/>
                <a:ea typeface="Noto Sans Symbols" panose="020B0502040504020204" pitchFamily="34" charset="0"/>
                <a:cs typeface="Calibri" panose="020F0502020204030204" pitchFamily="34" charset="0"/>
              </a:rPr>
              <a:t>Hoy: </a:t>
            </a:r>
            <a:r>
              <a:rPr lang="es-MX" sz="22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Nos enfrentamos a la decisión de conservar Tenet </a:t>
            </a:r>
            <a:r>
              <a:rPr lang="es-MX" sz="2200" dirty="0" err="1">
                <a:solidFill>
                  <a:srgbClr val="000000"/>
                </a:solidFill>
                <a:latin typeface="Calibri" panose="020F0502020204030204" pitchFamily="34" charset="0"/>
                <a:ea typeface="Noto Sans Symbols" panose="020B0502040504020204" pitchFamily="34" charset="0"/>
                <a:cs typeface="Calibri" panose="020F0502020204030204" pitchFamily="34" charset="0"/>
              </a:rPr>
              <a:t>Health</a:t>
            </a:r>
            <a:r>
              <a:rPr lang="es-MX" sz="22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 como operador del hospital o buscar una solución alternativa.</a:t>
            </a:r>
          </a:p>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latin typeface="Calibri" panose="020F0502020204030204" pitchFamily="34" charset="0"/>
                <a:ea typeface="Noto Sans Symbols" panose="020B0502040504020204" pitchFamily="34" charset="0"/>
                <a:cs typeface="Calibri" panose="020F0502020204030204" pitchFamily="34" charset="0"/>
              </a:rPr>
              <a:t>2027: </a:t>
            </a:r>
            <a:r>
              <a:rPr lang="es-MX" sz="22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Finaliza el contrato de arrendamiento actual del hospital.</a:t>
            </a:r>
          </a:p>
          <a:p>
            <a:pPr marL="342900" marR="0" lvl="0" indent="-342900">
              <a:lnSpc>
                <a:spcPct val="100000"/>
              </a:lnSpc>
              <a:spcBef>
                <a:spcPts val="0"/>
              </a:spcBef>
              <a:spcAft>
                <a:spcPts val="1200"/>
              </a:spcAft>
              <a:buFont typeface="Arial" panose="020B0604020202020204" pitchFamily="34" charset="0"/>
              <a:buChar char="●"/>
            </a:pPr>
            <a:r>
              <a:rPr lang="es-MX" sz="2400" b="1" dirty="0">
                <a:solidFill>
                  <a:srgbClr val="000000"/>
                </a:solidFill>
                <a:latin typeface="Calibri" panose="020F0502020204030204" pitchFamily="34" charset="0"/>
                <a:ea typeface="Noto Sans Symbols" panose="020B0502040504020204" pitchFamily="34" charset="0"/>
                <a:cs typeface="Calibri" panose="020F0502020204030204" pitchFamily="34" charset="0"/>
              </a:rPr>
              <a:t>2030: </a:t>
            </a:r>
            <a:r>
              <a:rPr lang="es-MX" sz="2200" dirty="0">
                <a:solidFill>
                  <a:srgbClr val="000000"/>
                </a:solidFill>
                <a:latin typeface="Calibri" panose="020F0502020204030204" pitchFamily="34" charset="0"/>
                <a:ea typeface="Noto Sans Symbols" panose="020B0502040504020204" pitchFamily="34" charset="0"/>
                <a:cs typeface="Calibri" panose="020F0502020204030204" pitchFamily="34" charset="0"/>
              </a:rPr>
              <a:t>Es necesario implementar mejoras sísmicas.</a:t>
            </a:r>
            <a:endParaRPr lang="en-US" sz="2200" dirty="0"/>
          </a:p>
        </p:txBody>
      </p:sp>
    </p:spTree>
    <p:extLst>
      <p:ext uri="{BB962C8B-B14F-4D97-AF65-F5344CB8AC3E}">
        <p14:creationId xmlns:p14="http://schemas.microsoft.com/office/powerpoint/2010/main" val="166040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CEC0390-8ABB-8D68-D20D-1536BCEC021E}"/>
              </a:ext>
            </a:extLst>
          </p:cNvPr>
          <p:cNvSpPr/>
          <p:nvPr/>
        </p:nvSpPr>
        <p:spPr>
          <a:xfrm>
            <a:off x="8464731" y="1085667"/>
            <a:ext cx="3615894" cy="5080002"/>
          </a:xfrm>
          <a:prstGeom prst="roundRect">
            <a:avLst/>
          </a:prstGeom>
          <a:solidFill>
            <a:srgbClr val="4F2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719138" y="1060177"/>
            <a:ext cx="7745593" cy="5495927"/>
          </a:xfrm>
        </p:spPr>
        <p:txBody>
          <a:bodyPr numCol="1">
            <a:normAutofit lnSpcReduction="10000"/>
          </a:bodyPr>
          <a:lstStyle/>
          <a:p>
            <a:pPr lvl="0">
              <a:lnSpc>
                <a:spcPct val="100000"/>
              </a:lnSpc>
              <a:spcBef>
                <a:spcPts val="600"/>
              </a:spcBef>
            </a:pPr>
            <a:r>
              <a:rPr lang="es-MX" sz="2400" dirty="0"/>
              <a:t>La propuesta inicial se entregó al Distrito en septiembre del año pasado.</a:t>
            </a:r>
          </a:p>
          <a:p>
            <a:pPr lvl="0">
              <a:lnSpc>
                <a:spcPct val="100000"/>
              </a:lnSpc>
              <a:spcBef>
                <a:spcPts val="600"/>
              </a:spcBef>
            </a:pPr>
            <a:r>
              <a:rPr lang="es-MX" sz="2400" dirty="0"/>
              <a:t>Extiende el contrato de arrendamiento actual de Tenet de 2027 a 2057.</a:t>
            </a:r>
          </a:p>
          <a:p>
            <a:pPr lvl="0">
              <a:lnSpc>
                <a:spcPct val="100000"/>
              </a:lnSpc>
              <a:spcBef>
                <a:spcPts val="600"/>
              </a:spcBef>
            </a:pPr>
            <a:r>
              <a:rPr lang="es-MX" sz="2400" dirty="0"/>
              <a:t>Tenet pagaría al Distrito el valor justo de mercado total del hospital, aproximadamente $475 millones en dólares de hoy.</a:t>
            </a:r>
          </a:p>
          <a:p>
            <a:pPr lvl="0">
              <a:lnSpc>
                <a:spcPct val="100000"/>
              </a:lnSpc>
              <a:spcBef>
                <a:spcPts val="600"/>
              </a:spcBef>
            </a:pPr>
            <a:r>
              <a:rPr lang="es-MX" sz="2400" dirty="0"/>
              <a:t>Tenet propone pagar los $475 millones al Distrito de dos maneras:</a:t>
            </a:r>
          </a:p>
          <a:p>
            <a:pPr lvl="0">
              <a:lnSpc>
                <a:spcPct val="100000"/>
              </a:lnSpc>
              <a:spcBef>
                <a:spcPts val="600"/>
              </a:spcBef>
            </a:pPr>
            <a:r>
              <a:rPr lang="es-MX" sz="2400" dirty="0"/>
              <a:t>Asumir la responsabilidad de la mejora sísmica del hospital, según lo exige la ley estatal para 2030, estimada en $185 millones.</a:t>
            </a:r>
          </a:p>
          <a:p>
            <a:pPr lvl="0">
              <a:lnSpc>
                <a:spcPct val="100000"/>
              </a:lnSpc>
              <a:spcBef>
                <a:spcPts val="600"/>
              </a:spcBef>
            </a:pPr>
            <a:r>
              <a:rPr lang="es-MX" sz="2400" dirty="0"/>
              <a:t>Pagar el saldo del precio en una serie de pagos fraccionados a lo largo de 15 años. Esas cuotas sumarían alrededor de $290 millones.</a:t>
            </a:r>
            <a:endParaRPr lang="en-US"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a:off x="496389" y="327386"/>
            <a:ext cx="10976473"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La </a:t>
            </a:r>
            <a:r>
              <a:rPr lang="en-US" dirty="0" err="1"/>
              <a:t>Propuesta</a:t>
            </a:r>
            <a:r>
              <a:rPr lang="en-US" dirty="0"/>
              <a:t> de Tenet</a:t>
            </a:r>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8880905" y="669742"/>
            <a:ext cx="3199720" cy="549592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endParaRPr lang="es-MX" sz="2400" b="1" dirty="0">
              <a:solidFill>
                <a:schemeClr val="bg1"/>
              </a:solidFill>
            </a:endParaRPr>
          </a:p>
          <a:p>
            <a:pPr lvl="0">
              <a:lnSpc>
                <a:spcPct val="100000"/>
              </a:lnSpc>
            </a:pPr>
            <a:r>
              <a:rPr lang="es-MX" sz="2400" b="1" dirty="0">
                <a:solidFill>
                  <a:schemeClr val="bg1"/>
                </a:solidFill>
              </a:rPr>
              <a:t>La opción de transferir la propiedad del hospital al final del contrato de arrendamiento sería un requisito.</a:t>
            </a:r>
          </a:p>
          <a:p>
            <a:pPr lvl="0">
              <a:lnSpc>
                <a:spcPct val="100000"/>
              </a:lnSpc>
            </a:pPr>
            <a:r>
              <a:rPr lang="es-MX" sz="2400" b="1" dirty="0">
                <a:solidFill>
                  <a:schemeClr val="bg1"/>
                </a:solidFill>
              </a:rPr>
              <a:t>Si ejercen la opción, pagarían al Distrito $100 millones adicionales. ($10 millones en dólares de hoy)</a:t>
            </a:r>
            <a:endParaRPr lang="en-US" dirty="0">
              <a:solidFill>
                <a:schemeClr val="bg1"/>
              </a:solidFill>
            </a:endParaRPr>
          </a:p>
        </p:txBody>
      </p:sp>
    </p:spTree>
    <p:extLst>
      <p:ext uri="{BB962C8B-B14F-4D97-AF65-F5344CB8AC3E}">
        <p14:creationId xmlns:p14="http://schemas.microsoft.com/office/powerpoint/2010/main" val="34997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5574303" cy="4728754"/>
          </a:xfrm>
        </p:spPr>
        <p:txBody>
          <a:bodyPr>
            <a:normAutofit/>
          </a:bodyPr>
          <a:lstStyle/>
          <a:p>
            <a:pPr marL="228600" lvl="1">
              <a:lnSpc>
                <a:spcPct val="100000"/>
              </a:lnSpc>
              <a:spcBef>
                <a:spcPts val="0"/>
              </a:spcBef>
              <a:spcAft>
                <a:spcPts val="1200"/>
              </a:spcAft>
            </a:pPr>
            <a:r>
              <a:rPr lang="es-MX" sz="2800" dirty="0"/>
              <a:t>Resolver el problema sísmico que enfrenta la organización.</a:t>
            </a:r>
          </a:p>
          <a:p>
            <a:pPr marL="228600" lvl="1">
              <a:lnSpc>
                <a:spcPct val="100000"/>
              </a:lnSpc>
              <a:spcBef>
                <a:spcPts val="0"/>
              </a:spcBef>
              <a:spcAft>
                <a:spcPts val="1200"/>
              </a:spcAft>
            </a:pPr>
            <a:r>
              <a:rPr lang="es-MX" sz="2800" dirty="0"/>
              <a:t>Poner a disposición $300 millones para abordar deficiencias bien documentadas (es decir, salud primaria, especializada y conductual) en el acceso a la atención médica dentro de nuestras comunidades locales.</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err="1"/>
              <a:t>Beneficios</a:t>
            </a:r>
            <a:r>
              <a:rPr lang="en-US" dirty="0"/>
              <a:t> </a:t>
            </a:r>
            <a:r>
              <a:rPr lang="en-US" dirty="0" err="1"/>
              <a:t>incluidos</a:t>
            </a:r>
            <a:r>
              <a:rPr lang="en-US" dirty="0"/>
              <a:t>:</a:t>
            </a:r>
          </a:p>
        </p:txBody>
      </p:sp>
      <p:pic>
        <p:nvPicPr>
          <p:cNvPr id="1026" name="Picture 2" descr="Want a healthier community? The Desert Healthcare District wants to hear  from you">
            <a:extLst>
              <a:ext uri="{FF2B5EF4-FFF2-40B4-BE49-F238E27FC236}">
                <a16:creationId xmlns:a16="http://schemas.microsoft.com/office/drawing/2014/main" id="{5F311CE2-D633-CC9E-55E1-21F12AF3C317}"/>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4128" r="241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99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ountain range with trees and mountains in the background&#10;&#10;Description automatically generated">
            <a:extLst>
              <a:ext uri="{FF2B5EF4-FFF2-40B4-BE49-F238E27FC236}">
                <a16:creationId xmlns:a16="http://schemas.microsoft.com/office/drawing/2014/main" id="{973FB336-3174-2C4D-47F7-7F0FBAADFC4D}"/>
              </a:ext>
            </a:extLst>
          </p:cNvPr>
          <p:cNvPicPr>
            <a:picLocks noChangeAspect="1"/>
          </p:cNvPicPr>
          <p:nvPr/>
        </p:nvPicPr>
        <p:blipFill rotWithShape="1">
          <a:blip r:embed="rId3"/>
          <a:srcRect t="19647" b="21540"/>
          <a:stretch/>
        </p:blipFill>
        <p:spPr>
          <a:xfrm>
            <a:off x="-35922" y="0"/>
            <a:ext cx="12227921" cy="4044383"/>
          </a:xfrm>
          <a:prstGeom prst="rect">
            <a:avLst/>
          </a:prstGeom>
        </p:spPr>
      </p:pic>
      <p:sp>
        <p:nvSpPr>
          <p:cNvPr id="8" name="Rounded Rectangle 7">
            <a:extLst>
              <a:ext uri="{FF2B5EF4-FFF2-40B4-BE49-F238E27FC236}">
                <a16:creationId xmlns:a16="http://schemas.microsoft.com/office/drawing/2014/main" id="{13DCCA96-0AE9-36E9-AB79-9A665E77A65B}"/>
              </a:ext>
            </a:extLst>
          </p:cNvPr>
          <p:cNvSpPr/>
          <p:nvPr/>
        </p:nvSpPr>
        <p:spPr>
          <a:xfrm>
            <a:off x="5601954" y="3445636"/>
            <a:ext cx="6131652" cy="1908606"/>
          </a:xfrm>
          <a:prstGeom prst="roundRect">
            <a:avLst>
              <a:gd name="adj" fmla="val 7342"/>
            </a:avLst>
          </a:prstGeom>
          <a:solidFill>
            <a:srgbClr val="4AC7C1"/>
          </a:solidFill>
          <a:ln>
            <a:noFill/>
          </a:ln>
          <a:effectLst>
            <a:outerShdw blurRad="3175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F4974BF0-5F03-3F4B-F7E8-34EC2BB86B4A}"/>
              </a:ext>
            </a:extLst>
          </p:cNvPr>
          <p:cNvSpPr txBox="1">
            <a:spLocks/>
          </p:cNvSpPr>
          <p:nvPr/>
        </p:nvSpPr>
        <p:spPr>
          <a:xfrm>
            <a:off x="5880629" y="3445636"/>
            <a:ext cx="5574303" cy="272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spcAft>
                <a:spcPts val="1200"/>
              </a:spcAft>
            </a:pPr>
            <a:r>
              <a:rPr lang="es-MX" sz="2800" dirty="0">
                <a:solidFill>
                  <a:schemeClr val="bg1"/>
                </a:solidFill>
              </a:rPr>
              <a:t>Pérdida de propiedad del hospital en 2057</a:t>
            </a:r>
          </a:p>
          <a:p>
            <a:pPr marL="228600" lvl="1">
              <a:lnSpc>
                <a:spcPct val="100000"/>
              </a:lnSpc>
              <a:spcBef>
                <a:spcPts val="0"/>
              </a:spcBef>
              <a:spcAft>
                <a:spcPts val="1200"/>
              </a:spcAft>
            </a:pPr>
            <a:r>
              <a:rPr lang="es-MX" sz="2800" dirty="0">
                <a:solidFill>
                  <a:schemeClr val="bg1"/>
                </a:solidFill>
              </a:rPr>
              <a:t>Pérdida de transparencia y supervisión en 2057</a:t>
            </a:r>
            <a:endParaRPr lang="en-US" sz="2800" dirty="0">
              <a:solidFill>
                <a:schemeClr val="bg1"/>
              </a:solidFill>
            </a:endParaRPr>
          </a:p>
        </p:txBody>
      </p:sp>
      <p:sp>
        <p:nvSpPr>
          <p:cNvPr id="6" name="Title 1">
            <a:extLst>
              <a:ext uri="{FF2B5EF4-FFF2-40B4-BE49-F238E27FC236}">
                <a16:creationId xmlns:a16="http://schemas.microsoft.com/office/drawing/2014/main" id="{B10C9BB1-8597-5C29-0493-0381E5305481}"/>
              </a:ext>
            </a:extLst>
          </p:cNvPr>
          <p:cNvSpPr txBox="1">
            <a:spLocks/>
          </p:cNvSpPr>
          <p:nvPr/>
        </p:nvSpPr>
        <p:spPr>
          <a:xfrm>
            <a:off x="719138" y="4233794"/>
            <a:ext cx="3815172" cy="1753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Los </a:t>
            </a:r>
            <a:r>
              <a:rPr lang="en-US" dirty="0" err="1"/>
              <a:t>Desafíos</a:t>
            </a:r>
            <a:r>
              <a:rPr lang="en-US" dirty="0"/>
              <a:t> </a:t>
            </a:r>
            <a:r>
              <a:rPr lang="en-US" dirty="0" err="1"/>
              <a:t>Incluyen</a:t>
            </a:r>
            <a:r>
              <a:rPr lang="en-US" dirty="0"/>
              <a:t>:</a:t>
            </a:r>
          </a:p>
        </p:txBody>
      </p:sp>
    </p:spTree>
    <p:extLst>
      <p:ext uri="{BB962C8B-B14F-4D97-AF65-F5344CB8AC3E}">
        <p14:creationId xmlns:p14="http://schemas.microsoft.com/office/powerpoint/2010/main" val="202657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84A44F-A38D-FFD8-DD5F-9A7B2C2BF014}"/>
              </a:ext>
            </a:extLst>
          </p:cNvPr>
          <p:cNvSpPr/>
          <p:nvPr/>
        </p:nvSpPr>
        <p:spPr>
          <a:xfrm>
            <a:off x="9029700" y="0"/>
            <a:ext cx="3162300" cy="6858000"/>
          </a:xfrm>
          <a:prstGeom prst="rect">
            <a:avLst/>
          </a:prstGeom>
          <a:solidFill>
            <a:srgbClr val="4F2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Fact Sheet: Desert Healthcare District Hospital Seismic Retrofit/Rebuild">
            <a:extLst>
              <a:ext uri="{FF2B5EF4-FFF2-40B4-BE49-F238E27FC236}">
                <a16:creationId xmlns:a16="http://schemas.microsoft.com/office/drawing/2014/main" id="{667C44CC-242E-AB0D-123B-31BBD388729E}"/>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8662" r="30396"/>
          <a:stretch/>
        </p:blipFill>
        <p:spPr bwMode="auto">
          <a:xfrm>
            <a:off x="6764338" y="873125"/>
            <a:ext cx="4702175" cy="5111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2">
            <a:extLst>
              <a:ext uri="{FF2B5EF4-FFF2-40B4-BE49-F238E27FC236}">
                <a16:creationId xmlns:a16="http://schemas.microsoft.com/office/drawing/2014/main" id="{9B8C8664-CABB-D600-6609-AC61C8EE131C}"/>
              </a:ext>
            </a:extLst>
          </p:cNvPr>
          <p:cNvGraphicFramePr>
            <a:graphicFrameLocks noGrp="1"/>
          </p:cNvGraphicFramePr>
          <p:nvPr>
            <p:ph idx="1"/>
            <p:extLst>
              <p:ext uri="{D42A27DB-BD31-4B8C-83A1-F6EECF244321}">
                <p14:modId xmlns:p14="http://schemas.microsoft.com/office/powerpoint/2010/main" val="3819348132"/>
              </p:ext>
            </p:extLst>
          </p:nvPr>
        </p:nvGraphicFramePr>
        <p:xfrm>
          <a:off x="829755" y="1825624"/>
          <a:ext cx="7112462" cy="5112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87FEEC95-BC98-B005-ABE0-A3186A82D2B8}"/>
              </a:ext>
            </a:extLst>
          </p:cNvPr>
          <p:cNvSpPr>
            <a:spLocks noGrp="1"/>
          </p:cNvSpPr>
          <p:nvPr>
            <p:ph type="title"/>
          </p:nvPr>
        </p:nvSpPr>
        <p:spPr>
          <a:xfrm>
            <a:off x="829755" y="1633105"/>
            <a:ext cx="5933902" cy="1325563"/>
          </a:xfrm>
        </p:spPr>
        <p:txBody>
          <a:bodyPr/>
          <a:lstStyle/>
          <a:p>
            <a:r>
              <a:rPr lang="en-US" dirty="0" err="1"/>
              <a:t>Alternativas</a:t>
            </a:r>
            <a:br>
              <a:rPr lang="en-US" dirty="0"/>
            </a:br>
            <a:endParaRPr lang="en-US" dirty="0"/>
          </a:p>
        </p:txBody>
      </p:sp>
    </p:spTree>
    <p:extLst>
      <p:ext uri="{BB962C8B-B14F-4D97-AF65-F5344CB8AC3E}">
        <p14:creationId xmlns:p14="http://schemas.microsoft.com/office/powerpoint/2010/main" val="3447145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TotalTime>
  <Words>1736</Words>
  <Application>Microsoft Office PowerPoint</Application>
  <PresentationFormat>Widescreen</PresentationFormat>
  <Paragraphs>159</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Courier New</vt:lpstr>
      <vt:lpstr>Noto Sans Symbols</vt:lpstr>
      <vt:lpstr>Roboto</vt:lpstr>
      <vt:lpstr>Office Theme</vt:lpstr>
      <vt:lpstr>PowerPoint Presentation</vt:lpstr>
      <vt:lpstr>La Agenda de Hoy</vt:lpstr>
      <vt:lpstr>Descripción General</vt:lpstr>
      <vt:lpstr>Antecedentes del DHCD</vt:lpstr>
      <vt:lpstr>Linea de Tiempo</vt:lpstr>
      <vt:lpstr>PowerPoint Presentation</vt:lpstr>
      <vt:lpstr>PowerPoint Presentation</vt:lpstr>
      <vt:lpstr>PowerPoint Presentation</vt:lpstr>
      <vt:lpstr>Alternativas </vt:lpstr>
      <vt:lpstr>PowerPoint Presentation</vt:lpstr>
      <vt:lpstr>PowerPoint Presentation</vt:lpstr>
      <vt:lpstr>El Resultado Final</vt:lpstr>
      <vt:lpstr> ¿Que sigue?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Potential Hospital Operation Options</dc:title>
  <dc:creator>Tara Bravo Mulally</dc:creator>
  <cp:lastModifiedBy>Andrea Hayles</cp:lastModifiedBy>
  <cp:revision>25</cp:revision>
  <cp:lastPrinted>2024-04-02T20:42:55Z</cp:lastPrinted>
  <dcterms:created xsi:type="dcterms:W3CDTF">2024-03-05T17:49:13Z</dcterms:created>
  <dcterms:modified xsi:type="dcterms:W3CDTF">2024-04-30T20:05:43Z</dcterms:modified>
</cp:coreProperties>
</file>